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8" r:id="rId1"/>
  </p:sldMasterIdLst>
  <p:notesMasterIdLst>
    <p:notesMasterId r:id="rId68"/>
  </p:notesMasterIdLst>
  <p:sldIdLst>
    <p:sldId id="256" r:id="rId2"/>
    <p:sldId id="395" r:id="rId3"/>
    <p:sldId id="360" r:id="rId4"/>
    <p:sldId id="357" r:id="rId5"/>
    <p:sldId id="396" r:id="rId6"/>
    <p:sldId id="289" r:id="rId7"/>
    <p:sldId id="294" r:id="rId8"/>
    <p:sldId id="290" r:id="rId9"/>
    <p:sldId id="288" r:id="rId10"/>
    <p:sldId id="373" r:id="rId11"/>
    <p:sldId id="374" r:id="rId12"/>
    <p:sldId id="298" r:id="rId13"/>
    <p:sldId id="331" r:id="rId14"/>
    <p:sldId id="332" r:id="rId15"/>
    <p:sldId id="334" r:id="rId16"/>
    <p:sldId id="335" r:id="rId17"/>
    <p:sldId id="316" r:id="rId18"/>
    <p:sldId id="314" r:id="rId19"/>
    <p:sldId id="333" r:id="rId20"/>
    <p:sldId id="296" r:id="rId21"/>
    <p:sldId id="297" r:id="rId22"/>
    <p:sldId id="312" r:id="rId23"/>
    <p:sldId id="324" r:id="rId24"/>
    <p:sldId id="317" r:id="rId25"/>
    <p:sldId id="394" r:id="rId26"/>
    <p:sldId id="361" r:id="rId27"/>
    <p:sldId id="376" r:id="rId28"/>
    <p:sldId id="377" r:id="rId29"/>
    <p:sldId id="378" r:id="rId30"/>
    <p:sldId id="385" r:id="rId31"/>
    <p:sldId id="389" r:id="rId32"/>
    <p:sldId id="379" r:id="rId33"/>
    <p:sldId id="390" r:id="rId34"/>
    <p:sldId id="393" r:id="rId35"/>
    <p:sldId id="380" r:id="rId36"/>
    <p:sldId id="386" r:id="rId37"/>
    <p:sldId id="391" r:id="rId38"/>
    <p:sldId id="261" r:id="rId39"/>
    <p:sldId id="382" r:id="rId40"/>
    <p:sldId id="387" r:id="rId41"/>
    <p:sldId id="383" r:id="rId42"/>
    <p:sldId id="388" r:id="rId43"/>
    <p:sldId id="392" r:id="rId44"/>
    <p:sldId id="381" r:id="rId45"/>
    <p:sldId id="299" r:id="rId46"/>
    <p:sldId id="262" r:id="rId47"/>
    <p:sldId id="300" r:id="rId48"/>
    <p:sldId id="301" r:id="rId49"/>
    <p:sldId id="302" r:id="rId50"/>
    <p:sldId id="303" r:id="rId51"/>
    <p:sldId id="304" r:id="rId52"/>
    <p:sldId id="330" r:id="rId53"/>
    <p:sldId id="329" r:id="rId54"/>
    <p:sldId id="311" r:id="rId55"/>
    <p:sldId id="397" r:id="rId56"/>
    <p:sldId id="308" r:id="rId57"/>
    <p:sldId id="286" r:id="rId58"/>
    <p:sldId id="336" r:id="rId59"/>
    <p:sldId id="309" r:id="rId60"/>
    <p:sldId id="310" r:id="rId61"/>
    <p:sldId id="359" r:id="rId62"/>
    <p:sldId id="362" r:id="rId63"/>
    <p:sldId id="364" r:id="rId64"/>
    <p:sldId id="366" r:id="rId65"/>
    <p:sldId id="369" r:id="rId66"/>
    <p:sldId id="368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C412AC1-8311-C241-B647-D91634FC6B8E}">
          <p14:sldIdLst>
            <p14:sldId id="256"/>
            <p14:sldId id="395"/>
            <p14:sldId id="360"/>
            <p14:sldId id="357"/>
          </p14:sldIdLst>
        </p14:section>
        <p14:section name="Tools" id="{B4969378-989D-F548-B5D4-7F7A603AF366}">
          <p14:sldIdLst>
            <p14:sldId id="396"/>
            <p14:sldId id="289"/>
            <p14:sldId id="294"/>
            <p14:sldId id="290"/>
            <p14:sldId id="288"/>
            <p14:sldId id="373"/>
            <p14:sldId id="374"/>
            <p14:sldId id="298"/>
          </p14:sldIdLst>
        </p14:section>
        <p14:section name="Tides and Currents" id="{FBA36AF8-BE11-7646-A5C3-4AB5C4641934}">
          <p14:sldIdLst>
            <p14:sldId id="331"/>
            <p14:sldId id="332"/>
            <p14:sldId id="334"/>
            <p14:sldId id="335"/>
            <p14:sldId id="316"/>
            <p14:sldId id="314"/>
            <p14:sldId id="333"/>
            <p14:sldId id="296"/>
            <p14:sldId id="297"/>
            <p14:sldId id="312"/>
            <p14:sldId id="324"/>
            <p14:sldId id="317"/>
            <p14:sldId id="394"/>
          </p14:sldIdLst>
        </p14:section>
        <p14:section name="Introduction to Latitude and Longitude" id="{B1FCB1DD-966F-5A45-933A-7823BAA3401B}">
          <p14:sldIdLst>
            <p14:sldId id="361"/>
            <p14:sldId id="376"/>
            <p14:sldId id="377"/>
            <p14:sldId id="378"/>
            <p14:sldId id="385"/>
            <p14:sldId id="389"/>
            <p14:sldId id="379"/>
            <p14:sldId id="390"/>
          </p14:sldIdLst>
        </p14:section>
        <p14:section name="Distance, Speed, and Time" id="{AF23314F-2C44-434B-8E92-D4734B78AB5C}">
          <p14:sldIdLst>
            <p14:sldId id="393"/>
            <p14:sldId id="380"/>
            <p14:sldId id="386"/>
            <p14:sldId id="391"/>
            <p14:sldId id="261"/>
            <p14:sldId id="382"/>
            <p14:sldId id="387"/>
            <p14:sldId id="383"/>
            <p14:sldId id="388"/>
          </p14:sldIdLst>
        </p14:section>
        <p14:section name="Piloting" id="{8C0DEE22-668E-1B40-9DEE-9E28332098A6}">
          <p14:sldIdLst>
            <p14:sldId id="392"/>
            <p14:sldId id="381"/>
            <p14:sldId id="299"/>
            <p14:sldId id="262"/>
            <p14:sldId id="300"/>
            <p14:sldId id="301"/>
            <p14:sldId id="302"/>
            <p14:sldId id="303"/>
            <p14:sldId id="304"/>
            <p14:sldId id="330"/>
            <p14:sldId id="329"/>
            <p14:sldId id="311"/>
            <p14:sldId id="397"/>
            <p14:sldId id="308"/>
            <p14:sldId id="286"/>
            <p14:sldId id="336"/>
            <p14:sldId id="309"/>
            <p14:sldId id="310"/>
            <p14:sldId id="359"/>
          </p14:sldIdLst>
        </p14:section>
        <p14:section name="Practice" id="{D6D7E121-A73D-974A-A2CF-8628FD5B72FE}">
          <p14:sldIdLst>
            <p14:sldId id="362"/>
            <p14:sldId id="364"/>
            <p14:sldId id="366"/>
            <p14:sldId id="369"/>
            <p14:sldId id="3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/>
    <p:restoredTop sz="94720"/>
  </p:normalViewPr>
  <p:slideViewPr>
    <p:cSldViewPr snapToGrid="0" snapToObjects="1">
      <p:cViewPr>
        <p:scale>
          <a:sx n="100" d="100"/>
          <a:sy n="100" d="100"/>
        </p:scale>
        <p:origin x="-216" y="208"/>
      </p:cViewPr>
      <p:guideLst/>
    </p:cSldViewPr>
  </p:slideViewPr>
  <p:outlineViewPr>
    <p:cViewPr>
      <p:scale>
        <a:sx n="33" d="100"/>
        <a:sy n="33" d="100"/>
      </p:scale>
      <p:origin x="0" y="-126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6EE41-D893-7447-ADC8-1F0E5AF17ADB}" type="datetimeFigureOut">
              <a:rPr lang="en-US" smtClean="0"/>
              <a:t>8/6/21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843E2-6720-B744-96EA-9418526AF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1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843E2-6720-B744-96EA-9418526AFF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1016-B8FF-394F-8F92-B0C29F828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2F32A-D5A8-6C4A-927D-600976692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5A7E-F808-784A-AD7C-AF8CCDD3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0C3AC-C194-F046-8E7F-199D1D3B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37A43-9983-6146-8752-E4578771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2CF85-9FD1-F049-A7B0-4A9C8321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ECACB-6B14-904E-AAD7-B57D2E12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846A8-03C5-DD43-A16F-8608009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61FA0-E93A-E64B-800C-F05CCB0A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938D9-725C-7B47-B84D-B027237A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4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88CE76-80EF-6644-9114-A1B36815C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353C8-F6A7-924F-820D-11D990F6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AE7D-0988-1945-8A7E-E00E3702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CE1BF-7EE4-7247-8EB6-8473045C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B4C27-30CD-8A4A-AE57-C3BB3240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0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01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3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6166-4494-0C41-A9F0-451A4CAE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A2FC-9B18-D64B-B6DD-95B10F64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515AA-375F-8A46-A159-44375DCE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207EF-2991-F34E-BAB5-9EA2758E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BE900-794C-C74A-B55B-F7C5CE69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4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2EE0-A376-3543-A178-4E94A044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AA05D-EA3B-9042-8A85-9327461AC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2F81-2E19-A741-945B-30D70C43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57D73-592F-474C-A9E5-81F9DCD9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940D-3067-D549-8110-E052767E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6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FC63-AB04-1D4C-BC64-BD1F81D3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BE5A8-8C24-1945-B310-95DBEBE17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82A04-3D8E-6549-8FCA-F8650B325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E02C5-7D5F-FB4C-A576-C0981098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F285C-9158-1E4A-B687-90B99451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4865E-4376-4948-AE2E-5EFD897E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2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40E6-79D5-CB46-97A1-D501CE2C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C3FF7-2908-1D4E-BA5F-1C257A34C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E88CA-988A-804D-9D62-C74391F4F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C1116-7D42-2A4B-9CA7-A12EC6CFB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31915-D4DC-BA41-97D3-55F71755F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E79AB-B7C0-0F41-A3AC-88CA7C87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21FB6-95D3-B74D-AAC3-DE5664FE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39347-674C-904A-B9FE-1E32B8E8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3BBB-7F75-EB44-8638-AE3762E2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38AE3-A173-6746-96F3-DC6FB550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AE9AD-CE44-F849-81F6-AC96807B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C617F-455B-DB49-883A-87E5B9FF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4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DC224-C8C1-294D-AECB-F6E3C65A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FBE1E2-F09C-9D44-9714-90068F4B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96143-6E5D-7B42-A2DE-7A44571F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7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32B5-CC5F-DA47-A9E2-9B590976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A5BB6-123E-EB48-996D-63C29C78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4C586-061C-D345-BE75-3FC69EBF0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AC529-B8DE-2049-B2C7-804BCD5A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5A54E-1F6C-A74F-B140-C47D1EDD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C84D-025B-1C49-BB77-EB552B33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53D32-236C-CA4C-A750-905D988A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EF63C-CB0E-5340-AF0C-C1B72D49D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E5901-55F1-2D45-8CFF-281E91EFC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FB468-1D6C-DD48-B897-8CE238CA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1BE3C-CFDD-BE46-8B01-7687AA7F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6DC67-5251-044E-B84B-A42BA9EC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257090-C56F-194B-8D5E-8440C34E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54E38-CBA2-2B48-BCD2-1CD4117AD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E6B14-22EA-AC48-A028-2E424BBB0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4DDD7-E127-A341-9026-D8AD7C4CA2D3}" type="datetimeFigureOut">
              <a:rPr lang="en-US" smtClean="0"/>
              <a:t>8/6/21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A7484-998F-0A40-BDD6-8D85768B3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2D9AF-7D91-0747-A752-770762332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6496E-9FC4-AA49-9848-F2049CA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desandcurrents.noaa.gov/tide_predictions.html" TargetMode="External"/><Relationship Id="rId2" Type="http://schemas.openxmlformats.org/officeDocument/2006/relationships/hyperlink" Target="https://tidesandcurrents.noa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desandcurrents.noaa.gov/noaacurrents/Region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desandcurrents.noaa.gov/noaacurrents/Region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desandcurrents.noaa.gov/tide_predictions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cen.uscg.gov/" TargetMode="External"/><Relationship Id="rId2" Type="http://schemas.openxmlformats.org/officeDocument/2006/relationships/hyperlink" Target="https://nauticalcharts.noaa.gov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msi.nga.mi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E3D7F-287C-6241-8524-E867A2F98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1036674"/>
            <a:ext cx="6966346" cy="2919297"/>
          </a:xfrm>
        </p:spPr>
        <p:txBody>
          <a:bodyPr anchor="b">
            <a:noAutofit/>
          </a:bodyPr>
          <a:lstStyle/>
          <a:p>
            <a:r>
              <a:rPr lang="en-US" sz="11500" dirty="0"/>
              <a:t>Coastal Navigation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7B822-51F0-FA42-995D-351A11DD9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4732" y="4727496"/>
            <a:ext cx="5489031" cy="732136"/>
          </a:xfrm>
        </p:spPr>
        <p:txBody>
          <a:bodyPr anchor="t">
            <a:normAutofit/>
          </a:bodyPr>
          <a:lstStyle/>
          <a:p>
            <a:pPr algn="l"/>
            <a:r>
              <a:rPr lang="en-US" sz="3300" dirty="0"/>
              <a:t>Piloting in the Modern World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</p:txBody>
      </p:sp>
      <p:pic>
        <p:nvPicPr>
          <p:cNvPr id="11" name="Picture 10" descr="A picture containing text, gauge, device&#10;&#10;Description automatically generated">
            <a:extLst>
              <a:ext uri="{FF2B5EF4-FFF2-40B4-BE49-F238E27FC236}">
                <a16:creationId xmlns:a16="http://schemas.microsoft.com/office/drawing/2014/main" id="{F31923F1-35AD-964A-A96C-D5B0AE33C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981" y="851479"/>
            <a:ext cx="2575737" cy="2575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B2AC8C-1CC0-2F42-AFB8-A96C124F75F9}"/>
              </a:ext>
            </a:extLst>
          </p:cNvPr>
          <p:cNvSpPr/>
          <p:nvPr/>
        </p:nvSpPr>
        <p:spPr>
          <a:xfrm>
            <a:off x="9411140" y="3286088"/>
            <a:ext cx="105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tdgil.com</a:t>
            </a:r>
          </a:p>
        </p:txBody>
      </p:sp>
    </p:spTree>
    <p:extLst>
      <p:ext uri="{BB962C8B-B14F-4D97-AF65-F5344CB8AC3E}">
        <p14:creationId xmlns:p14="http://schemas.microsoft.com/office/powerpoint/2010/main" val="297587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6403-BCD3-9A41-948B-7BC465C6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to Use When?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B930B-EF50-3047-96C6-4B2F2B782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1084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Local Notices to Mariners (LNM) vs. Notice to Mariners?</a:t>
            </a:r>
          </a:p>
          <a:p>
            <a:pPr lvl="1"/>
            <a:r>
              <a:rPr lang="en-US" dirty="0"/>
              <a:t>LNM is the best source to update charts and identify hazards in a specific sailing area</a:t>
            </a:r>
          </a:p>
          <a:p>
            <a:pPr lvl="1"/>
            <a:r>
              <a:rPr lang="en-US" dirty="0"/>
              <a:t>The Notice to Mariners covers the entire U.S. </a:t>
            </a:r>
          </a:p>
          <a:p>
            <a:pPr lvl="2"/>
            <a:r>
              <a:rPr lang="en-US" dirty="0"/>
              <a:t>A great starting point if approaching U.S. waters from International Waters.</a:t>
            </a:r>
          </a:p>
          <a:p>
            <a:pPr lvl="2"/>
            <a:r>
              <a:rPr lang="en-US" dirty="0"/>
              <a:t>May not have as much detail as the LNM</a:t>
            </a:r>
          </a:p>
          <a:p>
            <a:r>
              <a:rPr lang="en-US" dirty="0"/>
              <a:t>Light List vs. List of Lights?</a:t>
            </a:r>
          </a:p>
          <a:p>
            <a:pPr lvl="1"/>
            <a:r>
              <a:rPr lang="en-US" dirty="0"/>
              <a:t>Light List identifies aids to navigation in U.S. waters.</a:t>
            </a:r>
          </a:p>
          <a:p>
            <a:pPr lvl="1"/>
            <a:r>
              <a:rPr lang="en-US" dirty="0"/>
              <a:t>List of Lights identifies aids in other countries.</a:t>
            </a:r>
          </a:p>
          <a:p>
            <a:r>
              <a:rPr lang="en-US" dirty="0"/>
              <a:t>Coast Pilot vs. Sailing Directions Enroute?</a:t>
            </a:r>
          </a:p>
          <a:p>
            <a:pPr lvl="1"/>
            <a:r>
              <a:rPr lang="en-US" dirty="0"/>
              <a:t>Coast Pilot is uses for U.S. waters</a:t>
            </a:r>
          </a:p>
          <a:p>
            <a:pPr lvl="1"/>
            <a:r>
              <a:rPr lang="en-US" dirty="0"/>
              <a:t>Sailing Directions Enroute is used for navigation to and in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3499208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DF6E-64A3-7449-96D2-85E0691F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“Must Have”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767C1-AAD3-DB46-8E6F-0E0D1CA2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Chart</a:t>
            </a:r>
            <a:r>
              <a:rPr lang="en-US" dirty="0"/>
              <a:t>(s) of Your Sailing Area</a:t>
            </a:r>
          </a:p>
          <a:p>
            <a:pPr lvl="1"/>
            <a:r>
              <a:rPr lang="en-US" dirty="0"/>
              <a:t>When sailing in the ocean near San Francisco, I ALWAYS have 4 charts</a:t>
            </a:r>
          </a:p>
          <a:p>
            <a:pPr lvl="2"/>
            <a:r>
              <a:rPr lang="en-US" dirty="0"/>
              <a:t>Entrance to San Francisco Bay (18649), Gulf of the Farallones (18645), Drakes Bay (18647), and Half Moon Bay (18682)</a:t>
            </a:r>
          </a:p>
          <a:p>
            <a:r>
              <a:rPr lang="en-US" dirty="0">
                <a:highlight>
                  <a:srgbClr val="00FF00"/>
                </a:highlight>
              </a:rPr>
              <a:t>Chart No. 1 </a:t>
            </a:r>
            <a:r>
              <a:rPr lang="en-US" dirty="0"/>
              <a:t>(this is a book, not a chart). It is OK to have it downloaded as a PDF file.</a:t>
            </a:r>
          </a:p>
          <a:p>
            <a:r>
              <a:rPr lang="en-US" dirty="0">
                <a:highlight>
                  <a:srgbClr val="00FF00"/>
                </a:highlight>
              </a:rPr>
              <a:t>Coast Pilot </a:t>
            </a:r>
            <a:r>
              <a:rPr lang="en-US" dirty="0"/>
              <a:t>(No. 7 around here) – I like to download it and print off applicable pages for study and notes.</a:t>
            </a:r>
          </a:p>
          <a:p>
            <a:r>
              <a:rPr lang="en-US" dirty="0">
                <a:highlight>
                  <a:srgbClr val="00FF00"/>
                </a:highlight>
              </a:rPr>
              <a:t>Light List</a:t>
            </a:r>
            <a:r>
              <a:rPr lang="en-US" dirty="0"/>
              <a:t> – downloaded.</a:t>
            </a:r>
          </a:p>
          <a:p>
            <a:r>
              <a:rPr lang="en-US" dirty="0">
                <a:highlight>
                  <a:srgbClr val="00FF00"/>
                </a:highlight>
              </a:rPr>
              <a:t>Local Notices to Mariners</a:t>
            </a:r>
            <a:r>
              <a:rPr lang="en-US" dirty="0"/>
              <a:t> – download it Thursday; STUDY IT!</a:t>
            </a:r>
          </a:p>
          <a:p>
            <a:r>
              <a:rPr lang="en-US" dirty="0"/>
              <a:t>Bonus “Must Have” – </a:t>
            </a:r>
            <a:r>
              <a:rPr lang="en-US" dirty="0">
                <a:highlight>
                  <a:srgbClr val="00FFFF"/>
                </a:highlight>
              </a:rPr>
              <a:t>US Aids to Navigation System</a:t>
            </a:r>
            <a:r>
              <a:rPr lang="en-US" dirty="0"/>
              <a:t> – Printed and waterproof</a:t>
            </a:r>
          </a:p>
        </p:txBody>
      </p:sp>
    </p:spTree>
    <p:extLst>
      <p:ext uri="{BB962C8B-B14F-4D97-AF65-F5344CB8AC3E}">
        <p14:creationId xmlns:p14="http://schemas.microsoft.com/office/powerpoint/2010/main" val="78990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CE62-F9A5-1840-B2AE-808AE511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ATONs (Aids to Navigation)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DCE8F-0A95-5A4A-9E73-66B91A49B0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03" y="758825"/>
            <a:ext cx="4315097" cy="55753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2A702A8-7C8F-FB4E-9BA7-6627C4F52F83}"/>
              </a:ext>
            </a:extLst>
          </p:cNvPr>
          <p:cNvSpPr txBox="1">
            <a:spLocks/>
          </p:cNvSpPr>
          <p:nvPr/>
        </p:nvSpPr>
        <p:spPr>
          <a:xfrm>
            <a:off x="690451" y="2068377"/>
            <a:ext cx="5113450" cy="414827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Lateral Aids</a:t>
            </a:r>
          </a:p>
          <a:p>
            <a:r>
              <a:rPr lang="en-US" dirty="0"/>
              <a:t>Safe Water Marks</a:t>
            </a:r>
            <a:endParaRPr lang="en-US" sz="2400" dirty="0"/>
          </a:p>
          <a:p>
            <a:r>
              <a:rPr lang="en-US" dirty="0"/>
              <a:t>Regulatory Marks</a:t>
            </a:r>
          </a:p>
          <a:p>
            <a:r>
              <a:rPr lang="en-US" dirty="0"/>
              <a:t>Danger Marks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b="1" dirty="0"/>
              <a:t>Definition</a:t>
            </a:r>
          </a:p>
          <a:p>
            <a:pPr marL="0" indent="0">
              <a:buNone/>
            </a:pPr>
            <a:r>
              <a:rPr lang="en-US" b="1" dirty="0"/>
              <a:t>mark,</a:t>
            </a:r>
            <a:r>
              <a:rPr lang="en-US" dirty="0"/>
              <a:t> </a:t>
            </a:r>
            <a:r>
              <a:rPr lang="en-US" i="1" dirty="0"/>
              <a:t>n.</a:t>
            </a:r>
            <a:r>
              <a:rPr lang="en-US" dirty="0"/>
              <a:t> 1. An artificial or natural object of easily recognizable shape or color, or both, situated in such a position that it may be identified on a chart. A fixed artificial navigation mark is often called a BEACON. This may be lighted or unlighted.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4162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EA799-63D9-8743-83E1-E77A3306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453" y="2112171"/>
            <a:ext cx="2926080" cy="2468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dirty="0"/>
              <a:t>Tides and Currents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926C31B-0294-A047-B14E-0743997DA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85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4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11C8-218B-5A41-AF54-C446342D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Tide and Current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22BF-705C-3A4F-B06F-A698A74E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484"/>
            <a:ext cx="10655300" cy="4076016"/>
          </a:xfrm>
        </p:spPr>
        <p:txBody>
          <a:bodyPr>
            <a:normAutofit/>
          </a:bodyPr>
          <a:lstStyle/>
          <a:p>
            <a:r>
              <a:rPr lang="en-US" dirty="0"/>
              <a:t>NOAA Tide and Current Homepage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tidesandcurrents.noaa.gov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r>
              <a:rPr lang="en-US" dirty="0"/>
              <a:t>Tides</a:t>
            </a:r>
          </a:p>
          <a:p>
            <a:pPr lvl="1"/>
            <a:r>
              <a:rPr lang="en-US" dirty="0">
                <a:hlinkClick r:id="rId3"/>
              </a:rPr>
              <a:t>https://tidesandcurrents.noaa.gov/tide_predictions.html</a:t>
            </a:r>
            <a:endParaRPr lang="en-US" dirty="0"/>
          </a:p>
          <a:p>
            <a:r>
              <a:rPr lang="en-US" dirty="0"/>
              <a:t>Currents</a:t>
            </a:r>
          </a:p>
          <a:p>
            <a:pPr lvl="1"/>
            <a:r>
              <a:rPr lang="en-US" dirty="0">
                <a:hlinkClick r:id="rId4"/>
              </a:rPr>
              <a:t>https://tidesandcurrents.noaa.gov/noaacurrents/Regions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8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0BF73-1DBB-4348-8907-62A8A54C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11442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/>
              <a:t>Currents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D1DA416-ACFA-9B4C-AE4F-E8DCAAB5E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3" r="1" b="12910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35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DBF0-8DCD-7242-9AB2-D721B4E2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Currents Website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733D65-8B71-8D4F-AEB4-BACCB7A52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8" y="1566959"/>
            <a:ext cx="6016312" cy="3458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01ABAD-3ACE-0142-B24E-DEA6D0BF1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3429000"/>
            <a:ext cx="6765612" cy="28142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0F122-EAF5-3B45-860F-5F105F32645C}"/>
              </a:ext>
            </a:extLst>
          </p:cNvPr>
          <p:cNvSpPr txBox="1"/>
          <p:nvPr/>
        </p:nvSpPr>
        <p:spPr>
          <a:xfrm>
            <a:off x="368300" y="603121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NOAA Currents  – 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https://tidesandcurrents.noaa.gov/noaacurrents/Regions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70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ot for Golden Gate (s05010)  Depth: 36 feet">
            <a:extLst>
              <a:ext uri="{FF2B5EF4-FFF2-40B4-BE49-F238E27FC236}">
                <a16:creationId xmlns:a16="http://schemas.microsoft.com/office/drawing/2014/main" id="{2FC5A851-0CA2-654F-884F-230380ED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" y="2173288"/>
            <a:ext cx="6934200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D8707E4-8AFA-6A47-B216-C3F3F15AB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808" y="184944"/>
            <a:ext cx="4813300" cy="34671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A024F32-4C33-514B-8C4B-81A3FB82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808" y="4241800"/>
            <a:ext cx="4838700" cy="2336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BB7D5F-B778-714E-8156-3882B35D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52835"/>
            <a:ext cx="6190608" cy="1325563"/>
          </a:xfrm>
        </p:spPr>
        <p:txBody>
          <a:bodyPr/>
          <a:lstStyle/>
          <a:p>
            <a:pPr algn="ctr"/>
            <a:r>
              <a:rPr lang="en-US" dirty="0"/>
              <a:t>Advanced Coastal Cruising August 26-29, 2021</a:t>
            </a:r>
          </a:p>
        </p:txBody>
      </p:sp>
    </p:spTree>
    <p:extLst>
      <p:ext uri="{BB962C8B-B14F-4D97-AF65-F5344CB8AC3E}">
        <p14:creationId xmlns:p14="http://schemas.microsoft.com/office/powerpoint/2010/main" val="424421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BC43FE6-C9EA-1445-BA8D-81BBABE9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63500"/>
            <a:ext cx="8864600" cy="5375559"/>
          </a:xfrm>
          <a:prstGeom prst="rect">
            <a:avLst/>
          </a:prstGeom>
        </p:spPr>
      </p:pic>
      <p:pic>
        <p:nvPicPr>
          <p:cNvPr id="6" name="Picture 5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F96B798-2FA5-FF4F-800D-EF8DD181A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429000"/>
            <a:ext cx="1714500" cy="304800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7135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0BF73-1DBB-4348-8907-62A8A54C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/>
              <a:t>Tides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0C41E97-EAE9-1849-AD51-49F58BA6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1" r="-1" b="2680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07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B7E0-AFF7-7843-A175-4515C769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Modern “Tide book”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39EB5-51F8-934E-871C-3629D443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837765"/>
            <a:ext cx="5734050" cy="294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18A693-B882-9344-AA58-8158F889FA91}"/>
              </a:ext>
            </a:extLst>
          </p:cNvPr>
          <p:cNvSpPr/>
          <p:nvPr/>
        </p:nvSpPr>
        <p:spPr>
          <a:xfrm>
            <a:off x="1724434" y="5969655"/>
            <a:ext cx="8490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https://tidesandcurrents.noaa.gov/tide_predictions.html</a:t>
            </a:r>
            <a:endParaRPr lang="en-US" sz="2800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DFEE88-86A9-374F-97F9-D23964170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090" y="3310965"/>
            <a:ext cx="8393960" cy="26442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BA0BD0-50E2-064A-958B-0AE3BB8CA7C7}"/>
              </a:ext>
            </a:extLst>
          </p:cNvPr>
          <p:cNvSpPr/>
          <p:nvPr/>
        </p:nvSpPr>
        <p:spPr>
          <a:xfrm>
            <a:off x="3594100" y="3581400"/>
            <a:ext cx="8115300" cy="3683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C14B0AD-C9C8-4047-9B0C-CB174AF63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66" y="225690"/>
            <a:ext cx="6430433" cy="442092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0E31A19-C581-1F43-AE62-CD1BF51A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34" y="4508499"/>
            <a:ext cx="6257398" cy="20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9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3B486BF5-413A-114D-9827-24151213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-3175"/>
            <a:ext cx="10693400" cy="6540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2AFDFC-89F3-2E41-806F-4E2DEA576BEE}"/>
              </a:ext>
            </a:extLst>
          </p:cNvPr>
          <p:cNvSpPr/>
          <p:nvPr/>
        </p:nvSpPr>
        <p:spPr>
          <a:xfrm>
            <a:off x="4330700" y="4521200"/>
            <a:ext cx="1892300" cy="21463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5119C144-D6BC-2A4C-A817-03ECA05F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990600"/>
            <a:ext cx="66929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5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741A-B87E-944C-9769-3904A7C3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Rule of twelfths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100B-1F3A-B248-AB1F-608370B400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4902200" cy="3311189"/>
          </a:xfrm>
        </p:spPr>
        <p:txBody>
          <a:bodyPr>
            <a:normAutofit fontScale="92500"/>
          </a:bodyPr>
          <a:lstStyle/>
          <a:p>
            <a:r>
              <a:rPr lang="en-US" dirty="0"/>
              <a:t>First hour 1/12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Second hour … another … 2/12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Third hour … another … 3/12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Fourth hour … another … 3/12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Fifth hour … another … 2/12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Sixth hour … another … 1/12</a:t>
            </a:r>
            <a:r>
              <a:rPr lang="en-US" baseline="30000" dirty="0"/>
              <a:t>th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5A94B4-EF13-424F-BDB6-7749D6A48C43}"/>
              </a:ext>
            </a:extLst>
          </p:cNvPr>
          <p:cNvSpPr txBox="1">
            <a:spLocks/>
          </p:cNvSpPr>
          <p:nvPr/>
        </p:nvSpPr>
        <p:spPr>
          <a:xfrm>
            <a:off x="6096000" y="1582176"/>
            <a:ext cx="5257800" cy="44884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Example … low tide of zero, high of 6’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1/12th of 6’ equals .5’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1 hour after low, tide would be .5’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2 hours after low, tide would be 1.5’</a:t>
            </a:r>
            <a:br>
              <a:rPr lang="en-US" sz="2400" cap="none" dirty="0"/>
            </a:br>
            <a:r>
              <a:rPr lang="en-US" sz="2400" cap="none" dirty="0"/>
              <a:t>(.5 plus 1)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3 hours after low, tide 3’</a:t>
            </a:r>
            <a:br>
              <a:rPr lang="en-US" sz="2400" cap="none" dirty="0"/>
            </a:br>
            <a:r>
              <a:rPr lang="en-US" sz="2400" cap="none" dirty="0"/>
              <a:t>(1.5 plus 1.5)</a:t>
            </a:r>
          </a:p>
        </p:txBody>
      </p:sp>
    </p:spTree>
    <p:extLst>
      <p:ext uri="{BB962C8B-B14F-4D97-AF65-F5344CB8AC3E}">
        <p14:creationId xmlns:p14="http://schemas.microsoft.com/office/powerpoint/2010/main" val="788060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337955C-94A7-7D49-98ED-436BBC80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28" y="1755337"/>
            <a:ext cx="5666772" cy="3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FFB536-9D77-564F-AB81-4BE74203D545}"/>
              </a:ext>
            </a:extLst>
          </p:cNvPr>
          <p:cNvSpPr/>
          <p:nvPr/>
        </p:nvSpPr>
        <p:spPr>
          <a:xfrm>
            <a:off x="380911" y="701458"/>
            <a:ext cx="10579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You plan to moor at Angel Island on Valentines Day. The depth of the mooring field is 4.5 feet at a zero tide. Your boat draws 6.5 feet.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AC954-8BB7-A04D-80B1-1C4D977FFFD0}"/>
              </a:ext>
            </a:extLst>
          </p:cNvPr>
          <p:cNvSpPr/>
          <p:nvPr/>
        </p:nvSpPr>
        <p:spPr>
          <a:xfrm>
            <a:off x="6096000" y="1755337"/>
            <a:ext cx="548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ea typeface="Times New Roman" panose="02020603050405020304" pitchFamily="18" charset="0"/>
              </a:rPr>
              <a:t>What is the latest time (to the whole hour before) on Sunday you will have sufficient water to reach your mooring ball?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" pitchFamily="2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  <a:ea typeface="Times New Roman" panose="02020603050405020304" pitchFamily="18" charset="0"/>
              </a:rPr>
              <a:t>What time after 8:00AM Monday will you have enough water to leave the mooring field?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89836-31B9-C54F-893E-66B2F2AF1BCA}"/>
              </a:ext>
            </a:extLst>
          </p:cNvPr>
          <p:cNvSpPr/>
          <p:nvPr/>
        </p:nvSpPr>
        <p:spPr>
          <a:xfrm>
            <a:off x="3098478" y="2594109"/>
            <a:ext cx="1727522" cy="21324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C68DB49A-590C-3146-B117-E67E9525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28" y="4916791"/>
            <a:ext cx="8573494" cy="16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64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E27F7-4400-064F-9851-2AFC661DC391}"/>
              </a:ext>
            </a:extLst>
          </p:cNvPr>
          <p:cNvSpPr/>
          <p:nvPr/>
        </p:nvSpPr>
        <p:spPr>
          <a:xfrm>
            <a:off x="690474" y="515721"/>
            <a:ext cx="10579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You plan to moor at Angel Island on Valentines Day. The depth of the mooring field is 4.5 feet at a zero tide. Your boat draws 6.5 feet.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B34793-8C09-1E40-AE4E-2C1EAE5F9833}"/>
              </a:ext>
            </a:extLst>
          </p:cNvPr>
          <p:cNvSpPr/>
          <p:nvPr/>
        </p:nvSpPr>
        <p:spPr>
          <a:xfrm>
            <a:off x="690474" y="1953995"/>
            <a:ext cx="8424951" cy="310854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lain" startAt="1307"/>
            </a:pPr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        5.1H - 0.21L = 4.89 tidal change / 12  = .4</a:t>
            </a:r>
          </a:p>
          <a:p>
            <a:pPr marL="514350" indent="-514350">
              <a:buAutoNum type="arabicPlain" startAt="1407"/>
            </a:pPr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        5.1 –   .4 = 4.7</a:t>
            </a:r>
          </a:p>
          <a:p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1507        4.7 –   .8 = 3.9</a:t>
            </a:r>
          </a:p>
          <a:p>
            <a:r>
              <a:rPr lang="en-US" sz="2800" dirty="0">
                <a:highlight>
                  <a:srgbClr val="FFFF00"/>
                </a:highlight>
                <a:latin typeface="Times" pitchFamily="2" charset="0"/>
                <a:ea typeface="Times New Roman" panose="02020603050405020304" pitchFamily="18" charset="0"/>
              </a:rPr>
              <a:t>1607        3.9 – 1.2 = 2.7      Last chance to moor is 1600</a:t>
            </a:r>
          </a:p>
          <a:p>
            <a:r>
              <a:rPr lang="en-US" sz="2800" dirty="0">
                <a:highlight>
                  <a:srgbClr val="FFFF00"/>
                </a:highlight>
                <a:latin typeface="Times" pitchFamily="2" charset="0"/>
                <a:ea typeface="Times New Roman" panose="02020603050405020304" pitchFamily="18" charset="0"/>
              </a:rPr>
              <a:t>1707        2.7 – 1.2 = 1.5</a:t>
            </a:r>
          </a:p>
          <a:p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1807        1.5 –   .8 = 0.7</a:t>
            </a:r>
          </a:p>
          <a:p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1907        0.0 –   .4 = 0.3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6CBB9-B662-2E44-8754-9E2393D34235}"/>
              </a:ext>
            </a:extLst>
          </p:cNvPr>
          <p:cNvSpPr/>
          <p:nvPr/>
        </p:nvSpPr>
        <p:spPr>
          <a:xfrm>
            <a:off x="3219450" y="5154396"/>
            <a:ext cx="8424951" cy="1384995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" pitchFamily="2" charset="0"/>
                <a:ea typeface="Times New Roman" panose="02020603050405020304" pitchFamily="18" charset="0"/>
              </a:rPr>
              <a:t>0800        4.6H - 1.8L = 2.8 tidal change / 12  = .2</a:t>
            </a:r>
          </a:p>
          <a:p>
            <a:r>
              <a:rPr lang="en-US" sz="2800" dirty="0">
                <a:highlight>
                  <a:srgbClr val="FFFF00"/>
                </a:highlight>
                <a:latin typeface="Times" pitchFamily="2" charset="0"/>
                <a:ea typeface="Times New Roman" panose="02020603050405020304" pitchFamily="18" charset="0"/>
              </a:rPr>
              <a:t>0900        1.8 +   .2 = 2.0</a:t>
            </a:r>
          </a:p>
          <a:p>
            <a:r>
              <a:rPr lang="en-US" sz="2800" dirty="0">
                <a:highlight>
                  <a:srgbClr val="FFFF00"/>
                </a:highlight>
                <a:latin typeface="Times" pitchFamily="2" charset="0"/>
                <a:ea typeface="Times New Roman" panose="02020603050405020304" pitchFamily="18" charset="0"/>
              </a:rPr>
              <a:t>1000        2.0 +   .4 = 2.4     May as well sleep in </a:t>
            </a:r>
          </a:p>
        </p:txBody>
      </p:sp>
    </p:spTree>
    <p:extLst>
      <p:ext uri="{BB962C8B-B14F-4D97-AF65-F5344CB8AC3E}">
        <p14:creationId xmlns:p14="http://schemas.microsoft.com/office/powerpoint/2010/main" val="3012725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1FFC1-9D69-EA42-B17C-9969875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421" y="2168082"/>
            <a:ext cx="2926080" cy="2468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/>
              <a:t>Latitude and Longitude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6C671C3-9B20-F545-830B-AB24E0B9D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6" r="1" b="10324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14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172CEE1-C6C9-B946-9CB0-E85009274730}"/>
              </a:ext>
            </a:extLst>
          </p:cNvPr>
          <p:cNvSpPr txBox="1"/>
          <p:nvPr/>
        </p:nvSpPr>
        <p:spPr>
          <a:xfrm rot="5400000">
            <a:off x="9366615" y="425079"/>
            <a:ext cx="11131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Prime Meridian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8" y="385001"/>
            <a:ext cx="3572588" cy="1325563"/>
          </a:xfrm>
        </p:spPr>
        <p:txBody>
          <a:bodyPr/>
          <a:lstStyle/>
          <a:p>
            <a:r>
              <a:rPr lang="en-US" dirty="0"/>
              <a:t>Projections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99A2E-FE60-D448-AFD6-293AF3B96A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8" y="2366456"/>
            <a:ext cx="3167931" cy="22320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DF75B5-BB2E-364E-A26F-1D415355A819}"/>
              </a:ext>
            </a:extLst>
          </p:cNvPr>
          <p:cNvSpPr txBox="1"/>
          <p:nvPr/>
        </p:nvSpPr>
        <p:spPr>
          <a:xfrm>
            <a:off x="7142167" y="6043133"/>
            <a:ext cx="289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Mercator Projection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AEC3E-1D2A-9F47-9884-E0D766D6CB4E}"/>
              </a:ext>
            </a:extLst>
          </p:cNvPr>
          <p:cNvSpPr txBox="1"/>
          <p:nvPr/>
        </p:nvSpPr>
        <p:spPr>
          <a:xfrm>
            <a:off x="4149479" y="3329380"/>
            <a:ext cx="998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Equator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CAD88D-0EEA-F240-8AAA-DAB1D4E64441}"/>
              </a:ext>
            </a:extLst>
          </p:cNvPr>
          <p:cNvGrpSpPr/>
          <p:nvPr/>
        </p:nvGrpSpPr>
        <p:grpSpPr>
          <a:xfrm>
            <a:off x="4171950" y="385001"/>
            <a:ext cx="7321550" cy="5645433"/>
            <a:chOff x="3987800" y="667377"/>
            <a:chExt cx="7696200" cy="611918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A04BED3-7851-624A-9D52-8A497FE93A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8500" y="2171700"/>
              <a:ext cx="0" cy="15748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28F48D2-B12E-2E4A-A08A-BB4EE67245F2}"/>
                </a:ext>
              </a:extLst>
            </p:cNvPr>
            <p:cNvCxnSpPr>
              <a:cxnSpLocks/>
            </p:cNvCxnSpPr>
            <p:nvPr/>
          </p:nvCxnSpPr>
          <p:spPr>
            <a:xfrm>
              <a:off x="4508500" y="4686300"/>
              <a:ext cx="0" cy="180657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596A24-3589-CC4E-899F-3658903652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9952" y="1526658"/>
              <a:ext cx="2321284" cy="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5F96B6-4579-214A-B1DB-C8A6C1E2AE1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1690687"/>
              <a:ext cx="6654800" cy="509587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8EAEB3B-5290-3943-B322-B406B46C9B9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300" y="667377"/>
              <a:ext cx="0" cy="103601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289316E-0250-0449-9382-9564CEA5823A}"/>
                </a:ext>
              </a:extLst>
            </p:cNvPr>
            <p:cNvCxnSpPr/>
            <p:nvPr/>
          </p:nvCxnSpPr>
          <p:spPr>
            <a:xfrm>
              <a:off x="6946900" y="915987"/>
              <a:ext cx="0" cy="7747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39BDFE-E584-B340-BB3E-D047AE97ED2A}"/>
                </a:ext>
              </a:extLst>
            </p:cNvPr>
            <p:cNvSpPr txBox="1"/>
            <p:nvPr/>
          </p:nvSpPr>
          <p:spPr>
            <a:xfrm>
              <a:off x="8070852" y="1308656"/>
              <a:ext cx="7111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West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1F64348-DA9F-804F-89CE-BF602947E94B}"/>
                </a:ext>
              </a:extLst>
            </p:cNvPr>
            <p:cNvGrpSpPr/>
            <p:nvPr/>
          </p:nvGrpSpPr>
          <p:grpSpPr>
            <a:xfrm>
              <a:off x="10172700" y="1316592"/>
              <a:ext cx="1409700" cy="369332"/>
              <a:chOff x="10172700" y="1316592"/>
              <a:chExt cx="1409700" cy="369332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60FA3DD-F738-A54C-92C3-BFC8CC8B43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2700" y="1526658"/>
                <a:ext cx="14097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214A2B-2833-4C42-BEEB-07250575032B}"/>
                  </a:ext>
                </a:extLst>
              </p:cNvPr>
              <p:cNvSpPr txBox="1"/>
              <p:nvPr/>
            </p:nvSpPr>
            <p:spPr>
              <a:xfrm>
                <a:off x="10369552" y="1316592"/>
                <a:ext cx="58138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East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B28F93-7A89-DE44-972C-CD3DEF60D62A}"/>
                </a:ext>
              </a:extLst>
            </p:cNvPr>
            <p:cNvGrpSpPr/>
            <p:nvPr/>
          </p:nvGrpSpPr>
          <p:grpSpPr>
            <a:xfrm>
              <a:off x="5179833" y="1303337"/>
              <a:ext cx="1409700" cy="369332"/>
              <a:chOff x="10172700" y="1316592"/>
              <a:chExt cx="1409700" cy="369332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ECE5EB3-3233-EB48-80C1-B9242910A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2700" y="1526658"/>
                <a:ext cx="14097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C252139-5F46-8C4B-A2E6-45152B69D9B9}"/>
                  </a:ext>
                </a:extLst>
              </p:cNvPr>
              <p:cNvSpPr txBox="1"/>
              <p:nvPr/>
            </p:nvSpPr>
            <p:spPr>
              <a:xfrm>
                <a:off x="10369552" y="1316592"/>
                <a:ext cx="58138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East</a:t>
                </a: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CFF85C6-F54D-9645-A6FA-E340A602316F}"/>
                </a:ext>
              </a:extLst>
            </p:cNvPr>
            <p:cNvCxnSpPr>
              <a:cxnSpLocks/>
            </p:cNvCxnSpPr>
            <p:nvPr/>
          </p:nvCxnSpPr>
          <p:spPr>
            <a:xfrm>
              <a:off x="3987800" y="4240211"/>
              <a:ext cx="1041400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DEF982-CCCC-4F44-93C2-6E07626539C9}"/>
                </a:ext>
              </a:extLst>
            </p:cNvPr>
            <p:cNvSpPr txBox="1"/>
            <p:nvPr/>
          </p:nvSpPr>
          <p:spPr>
            <a:xfrm>
              <a:off x="4132084" y="2880747"/>
              <a:ext cx="7919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North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B4299D-34B2-6B49-A8D6-185A3C89165D}"/>
                </a:ext>
              </a:extLst>
            </p:cNvPr>
            <p:cNvSpPr txBox="1"/>
            <p:nvPr/>
          </p:nvSpPr>
          <p:spPr>
            <a:xfrm>
              <a:off x="4133852" y="5430270"/>
              <a:ext cx="857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527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0A88E50-E47F-C248-B897-4CD71BAA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365125"/>
            <a:ext cx="9396213" cy="60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9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Finding Given Lat &amp; 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Using the Gulf of the Farallones Chart excerpt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is the name of the object at 37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51.6’ N; 122 41.6W</a:t>
            </a:r>
          </a:p>
          <a:p>
            <a:pPr lvl="2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r>
              <a:rPr lang="en-US" dirty="0"/>
              <a:t>What is the name of the object at 38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00.3’ N; 122 58.0W</a:t>
            </a:r>
          </a:p>
          <a:p>
            <a:pPr lvl="2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found at </a:t>
            </a:r>
            <a:r>
              <a:rPr lang="en-US" dirty="0"/>
              <a:t>37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56.7’ N; 122 53.2W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4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3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35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ight Triangle 3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A0838-5C33-3045-9963-5B2D1564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Agenda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E60908-D20B-9C42-A156-2400FA99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Friday</a:t>
            </a:r>
          </a:p>
          <a:p>
            <a:pPr lvl="1"/>
            <a:r>
              <a:rPr lang="en-US" dirty="0"/>
              <a:t>Tools, Resources, and Navigation Aids</a:t>
            </a:r>
          </a:p>
          <a:p>
            <a:pPr lvl="1"/>
            <a:r>
              <a:rPr lang="en-US" dirty="0"/>
              <a:t>Tides and Currents</a:t>
            </a:r>
          </a:p>
          <a:p>
            <a:pPr lvl="1"/>
            <a:r>
              <a:rPr lang="en-US" dirty="0"/>
              <a:t>Latitude and Longitude</a:t>
            </a:r>
          </a:p>
          <a:p>
            <a:r>
              <a:rPr lang="en-US" sz="2400" dirty="0"/>
              <a:t>Saturday</a:t>
            </a:r>
          </a:p>
          <a:p>
            <a:pPr lvl="1"/>
            <a:r>
              <a:rPr lang="en-US" dirty="0"/>
              <a:t>Dead Reckoning</a:t>
            </a:r>
          </a:p>
          <a:p>
            <a:pPr lvl="1"/>
            <a:r>
              <a:rPr lang="en-US" dirty="0"/>
              <a:t>Piloting</a:t>
            </a:r>
          </a:p>
          <a:p>
            <a:r>
              <a:rPr lang="en-US" sz="2400" dirty="0"/>
              <a:t>Sunday</a:t>
            </a:r>
          </a:p>
          <a:p>
            <a:pPr lvl="1"/>
            <a:r>
              <a:rPr lang="en-US" dirty="0"/>
              <a:t>Piloting Practice</a:t>
            </a:r>
          </a:p>
          <a:p>
            <a:pPr lvl="1"/>
            <a:r>
              <a:rPr lang="en-US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65618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Finding Given Lat &amp; 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Using the Gulf of the Farallones Chart excerpt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is the name of the object at 37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51.6’ N; 122 41.6W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G ”1DR” Fl G 6s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r>
              <a:rPr lang="en-US" dirty="0"/>
              <a:t>What is the name of the object at 38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00.3’ N; 122 58.0W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“CG”</a:t>
            </a: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found at </a:t>
            </a:r>
            <a:r>
              <a:rPr lang="en-US" dirty="0"/>
              <a:t>37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56.7’ N; 122 53.2W</a:t>
            </a:r>
          </a:p>
          <a:p>
            <a:pPr lvl="2"/>
            <a:r>
              <a:rPr lang="en-US" dirty="0"/>
              <a:t>Center of the compass rose</a:t>
            </a:r>
          </a:p>
        </p:txBody>
      </p:sp>
    </p:spTree>
    <p:extLst>
      <p:ext uri="{BB962C8B-B14F-4D97-AF65-F5344CB8AC3E}">
        <p14:creationId xmlns:p14="http://schemas.microsoft.com/office/powerpoint/2010/main" val="148451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ACBA5DF6-654C-5B47-AB05-7BD506951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573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EDA0CE51-D5FF-5A45-A8E8-1EAEB967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528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8F1CEAA-77E1-8446-853F-7ABEE377A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035" y="187830"/>
            <a:ext cx="9111727" cy="70408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B25AEC1-5017-D54E-851E-FCDF85568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034" y="187830"/>
            <a:ext cx="9111727" cy="70408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15189-7E54-D04A-A86B-249BCEC82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94528" y="187830"/>
            <a:ext cx="9114772" cy="7043233"/>
          </a:xfr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0458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Finding Lat &amp; 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the Coast Outline Chart Locate the Following Lat &amp; Lon Locations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37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50.6’ N; 122 35.5W (Label ”A”)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37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52.1’ N; 122 52.5W (Label ”B”)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38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 03.3’ N; 122 46.4W (Label ”C”)</a:t>
            </a:r>
          </a:p>
        </p:txBody>
      </p:sp>
    </p:spTree>
    <p:extLst>
      <p:ext uri="{BB962C8B-B14F-4D97-AF65-F5344CB8AC3E}">
        <p14:creationId xmlns:p14="http://schemas.microsoft.com/office/powerpoint/2010/main" val="872849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EDA0CE51-D5FF-5A45-A8E8-1EAEB9675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28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8F1CEAA-77E1-8446-853F-7ABEE377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35" y="187830"/>
            <a:ext cx="9111727" cy="70408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B25AEC1-5017-D54E-851E-FCDF8556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034" y="187830"/>
            <a:ext cx="9111727" cy="70408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15189-7E54-D04A-A86B-249BCEC82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94528" y="187830"/>
            <a:ext cx="9114772" cy="7043233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0067350-7F45-8443-8235-F79A09460758}"/>
              </a:ext>
            </a:extLst>
          </p:cNvPr>
          <p:cNvSpPr/>
          <p:nvPr/>
        </p:nvSpPr>
        <p:spPr>
          <a:xfrm>
            <a:off x="4721085" y="1686394"/>
            <a:ext cx="73152" cy="74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C367DF-D042-3948-8E66-3F48C9091691}"/>
              </a:ext>
            </a:extLst>
          </p:cNvPr>
          <p:cNvSpPr/>
          <p:nvPr/>
        </p:nvSpPr>
        <p:spPr>
          <a:xfrm>
            <a:off x="4729480" y="1684524"/>
            <a:ext cx="36576" cy="365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EB8D32-0012-4F44-A390-DBF56D9BE016}"/>
              </a:ext>
            </a:extLst>
          </p:cNvPr>
          <p:cNvSpPr/>
          <p:nvPr/>
        </p:nvSpPr>
        <p:spPr>
          <a:xfrm>
            <a:off x="7369338" y="5563849"/>
            <a:ext cx="73152" cy="74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B1F637-A289-2C49-9E95-C4E67974D856}"/>
              </a:ext>
            </a:extLst>
          </p:cNvPr>
          <p:cNvSpPr/>
          <p:nvPr/>
        </p:nvSpPr>
        <p:spPr>
          <a:xfrm>
            <a:off x="3247054" y="5106654"/>
            <a:ext cx="73152" cy="74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21D3BB-3A23-7240-9CE9-F6FC0DF7F72E}"/>
              </a:ext>
            </a:extLst>
          </p:cNvPr>
          <p:cNvSpPr txBox="1"/>
          <p:nvPr/>
        </p:nvSpPr>
        <p:spPr>
          <a:xfrm>
            <a:off x="7442490" y="5752618"/>
            <a:ext cx="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ACBA5DF6-654C-5B47-AB05-7BD506951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573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8044DE-E85C-514A-9E4A-7BAFD88DAA0F}"/>
              </a:ext>
            </a:extLst>
          </p:cNvPr>
          <p:cNvSpPr txBox="1"/>
          <p:nvPr/>
        </p:nvSpPr>
        <p:spPr>
          <a:xfrm>
            <a:off x="3011313" y="5245260"/>
            <a:ext cx="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1D3CB3-D1C7-CA43-86D2-78B4820F5B8D}"/>
              </a:ext>
            </a:extLst>
          </p:cNvPr>
          <p:cNvSpPr txBox="1"/>
          <p:nvPr/>
        </p:nvSpPr>
        <p:spPr>
          <a:xfrm>
            <a:off x="4793814" y="1379313"/>
            <a:ext cx="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71909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1FFC1-9D69-EA42-B17C-9969875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1036674"/>
            <a:ext cx="3689096" cy="3514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Distance Speed and Time</a:t>
            </a: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7CC1996-4999-4E41-973D-9472C7BFD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862" y="1997097"/>
            <a:ext cx="4811872" cy="22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9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Finding Direction &amp;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711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Coast Outline Chart Positions Just Plotted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is the distance from Point A to Point B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the course from Point A to Point B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distance from Point B to Point C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the course from Point B to Point 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distance from Point C to Point 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the course from Point C to Point A</a:t>
            </a:r>
          </a:p>
        </p:txBody>
      </p:sp>
    </p:spTree>
    <p:extLst>
      <p:ext uri="{BB962C8B-B14F-4D97-AF65-F5344CB8AC3E}">
        <p14:creationId xmlns:p14="http://schemas.microsoft.com/office/powerpoint/2010/main" val="34875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Finding Direction &amp;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711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Coast Outline Chart Positions Just Plotted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is the distance from Point A to Point B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the course from Point A to Point B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distance from Point B to Point C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the course from Point B to Point 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distance from Point C to Point 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What is the course from Point C to Point 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A71949-D0C8-E84D-BD9C-BD4CF2B2FE3B}"/>
              </a:ext>
            </a:extLst>
          </p:cNvPr>
          <p:cNvSpPr txBox="1">
            <a:spLocks/>
          </p:cNvSpPr>
          <p:nvPr/>
        </p:nvSpPr>
        <p:spPr>
          <a:xfrm>
            <a:off x="7416800" y="2781299"/>
            <a:ext cx="2857500" cy="330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13.5nm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277T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12.2nm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023T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15.3nm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146T</a:t>
            </a:r>
          </a:p>
        </p:txBody>
      </p:sp>
    </p:spTree>
    <p:extLst>
      <p:ext uri="{BB962C8B-B14F-4D97-AF65-F5344CB8AC3E}">
        <p14:creationId xmlns:p14="http://schemas.microsoft.com/office/powerpoint/2010/main" val="385607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03460E1-372F-B641-A5E6-50E011AD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28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EDA0CE51-D5FF-5A45-A8E8-1EAEB967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528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8F1CEAA-77E1-8446-853F-7ABEE377A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035" y="187830"/>
            <a:ext cx="9111727" cy="70408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B25AEC1-5017-D54E-851E-FCDF85568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034" y="187830"/>
            <a:ext cx="9111727" cy="70408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15189-7E54-D04A-A86B-249BCEC82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94528" y="187830"/>
            <a:ext cx="9114772" cy="7043233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0067350-7F45-8443-8235-F79A09460758}"/>
              </a:ext>
            </a:extLst>
          </p:cNvPr>
          <p:cNvSpPr/>
          <p:nvPr/>
        </p:nvSpPr>
        <p:spPr>
          <a:xfrm>
            <a:off x="4721085" y="1686394"/>
            <a:ext cx="73152" cy="74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C367DF-D042-3948-8E66-3F48C9091691}"/>
              </a:ext>
            </a:extLst>
          </p:cNvPr>
          <p:cNvSpPr/>
          <p:nvPr/>
        </p:nvSpPr>
        <p:spPr>
          <a:xfrm>
            <a:off x="4729480" y="1684524"/>
            <a:ext cx="36576" cy="365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EB8D32-0012-4F44-A390-DBF56D9BE016}"/>
              </a:ext>
            </a:extLst>
          </p:cNvPr>
          <p:cNvSpPr/>
          <p:nvPr/>
        </p:nvSpPr>
        <p:spPr>
          <a:xfrm>
            <a:off x="7369338" y="5563849"/>
            <a:ext cx="73152" cy="74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B1F637-A289-2C49-9E95-C4E67974D856}"/>
              </a:ext>
            </a:extLst>
          </p:cNvPr>
          <p:cNvSpPr/>
          <p:nvPr/>
        </p:nvSpPr>
        <p:spPr>
          <a:xfrm>
            <a:off x="3247054" y="5106654"/>
            <a:ext cx="73152" cy="74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21D3BB-3A23-7240-9CE9-F6FC0DF7F72E}"/>
              </a:ext>
            </a:extLst>
          </p:cNvPr>
          <p:cNvSpPr txBox="1"/>
          <p:nvPr/>
        </p:nvSpPr>
        <p:spPr>
          <a:xfrm>
            <a:off x="7442490" y="5752618"/>
            <a:ext cx="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ACBA5DF6-654C-5B47-AB05-7BD506951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573" y="187830"/>
            <a:ext cx="9114772" cy="70432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8044DE-E85C-514A-9E4A-7BAFD88DAA0F}"/>
              </a:ext>
            </a:extLst>
          </p:cNvPr>
          <p:cNvSpPr txBox="1"/>
          <p:nvPr/>
        </p:nvSpPr>
        <p:spPr>
          <a:xfrm>
            <a:off x="3011313" y="5245260"/>
            <a:ext cx="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1D3CB3-D1C7-CA43-86D2-78B4820F5B8D}"/>
              </a:ext>
            </a:extLst>
          </p:cNvPr>
          <p:cNvSpPr txBox="1"/>
          <p:nvPr/>
        </p:nvSpPr>
        <p:spPr>
          <a:xfrm>
            <a:off x="4793814" y="1379313"/>
            <a:ext cx="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CEBC57-1CF7-C74E-878E-946C174B2BAA}"/>
              </a:ext>
            </a:extLst>
          </p:cNvPr>
          <p:cNvCxnSpPr/>
          <p:nvPr/>
        </p:nvCxnSpPr>
        <p:spPr>
          <a:xfrm flipH="1" flipV="1">
            <a:off x="3262284" y="5158454"/>
            <a:ext cx="4180206" cy="4329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3F7E35-797F-3049-801B-93785E514C1D}"/>
              </a:ext>
            </a:extLst>
          </p:cNvPr>
          <p:cNvCxnSpPr>
            <a:cxnSpLocks/>
          </p:cNvCxnSpPr>
          <p:nvPr/>
        </p:nvCxnSpPr>
        <p:spPr>
          <a:xfrm flipV="1">
            <a:off x="3262284" y="1761344"/>
            <a:ext cx="1458801" cy="33971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85E3C6-B4DE-DA45-A8B6-BED4A3E40921}"/>
              </a:ext>
            </a:extLst>
          </p:cNvPr>
          <p:cNvCxnSpPr>
            <a:cxnSpLocks/>
          </p:cNvCxnSpPr>
          <p:nvPr/>
        </p:nvCxnSpPr>
        <p:spPr>
          <a:xfrm>
            <a:off x="4766056" y="1748645"/>
            <a:ext cx="2631709" cy="38659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40F8D1-A162-2244-BD39-6BDD1D9BD4B5}"/>
              </a:ext>
            </a:extLst>
          </p:cNvPr>
          <p:cNvSpPr txBox="1"/>
          <p:nvPr/>
        </p:nvSpPr>
        <p:spPr>
          <a:xfrm rot="282116">
            <a:off x="4721085" y="5046563"/>
            <a:ext cx="100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277</a:t>
            </a:r>
          </a:p>
          <a:p>
            <a:r>
              <a:rPr lang="en-US" dirty="0"/>
              <a:t>D 13.5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88E02C-D99B-194A-9139-86B3D4EE044F}"/>
              </a:ext>
            </a:extLst>
          </p:cNvPr>
          <p:cNvSpPr txBox="1"/>
          <p:nvPr/>
        </p:nvSpPr>
        <p:spPr>
          <a:xfrm rot="17605427">
            <a:off x="3623417" y="2872453"/>
            <a:ext cx="100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023</a:t>
            </a:r>
          </a:p>
          <a:p>
            <a:r>
              <a:rPr lang="en-US" dirty="0"/>
              <a:t>D 12.2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6B6E99-B282-7947-B753-5A5BB8B1548B}"/>
              </a:ext>
            </a:extLst>
          </p:cNvPr>
          <p:cNvSpPr txBox="1"/>
          <p:nvPr/>
        </p:nvSpPr>
        <p:spPr>
          <a:xfrm rot="3333376">
            <a:off x="5579546" y="3393314"/>
            <a:ext cx="100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146</a:t>
            </a:r>
          </a:p>
          <a:p>
            <a:r>
              <a:rPr lang="en-US" dirty="0"/>
              <a:t>D 15.3</a:t>
            </a:r>
          </a:p>
        </p:txBody>
      </p:sp>
    </p:spTree>
    <p:extLst>
      <p:ext uri="{BB962C8B-B14F-4D97-AF65-F5344CB8AC3E}">
        <p14:creationId xmlns:p14="http://schemas.microsoft.com/office/powerpoint/2010/main" val="3639436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Distance/Speed/Time Equations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E2AF17-25E3-A447-A8C2-774838B3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77" y="2401534"/>
            <a:ext cx="2424213" cy="227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1271B7-E2EA-F246-ACB4-4E9644717228}"/>
              </a:ext>
            </a:extLst>
          </p:cNvPr>
          <p:cNvSpPr txBox="1"/>
          <p:nvPr/>
        </p:nvSpPr>
        <p:spPr>
          <a:xfrm>
            <a:off x="1395550" y="2985039"/>
            <a:ext cx="4700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⚓️ Distance/Speed = Time  </a:t>
            </a:r>
          </a:p>
          <a:p>
            <a:r>
              <a:rPr lang="en-US" sz="2800" dirty="0"/>
              <a:t>⚓️ Distance/Time = Speed </a:t>
            </a:r>
          </a:p>
          <a:p>
            <a:r>
              <a:rPr lang="en-US" sz="2800" dirty="0"/>
              <a:t>⚓️ Speed X Time = Distance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65F7B9-FFBE-C74B-9D56-299094386ECF}"/>
              </a:ext>
            </a:extLst>
          </p:cNvPr>
          <p:cNvSpPr txBox="1">
            <a:spLocks/>
          </p:cNvSpPr>
          <p:nvPr/>
        </p:nvSpPr>
        <p:spPr>
          <a:xfrm>
            <a:off x="1092200" y="5500688"/>
            <a:ext cx="10007600" cy="99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6-Minute Rule </a:t>
            </a:r>
            <a:r>
              <a:rPr lang="en-US" sz="2400" dirty="0"/>
              <a:t>- Distance traveled in 6 minutes multiplied by 10 = speed</a:t>
            </a:r>
          </a:p>
          <a:p>
            <a:pPr marL="0" indent="0">
              <a:buNone/>
            </a:pPr>
            <a:r>
              <a:rPr lang="en-US" sz="2400" b="1" dirty="0"/>
              <a:t>6-Minute Rule #2</a:t>
            </a:r>
            <a:r>
              <a:rPr lang="en-US" sz="2400" dirty="0"/>
              <a:t> – 6 minutes is .1 hours … 12 minutes is .2 hours … etc.</a:t>
            </a:r>
          </a:p>
        </p:txBody>
      </p:sp>
    </p:spTree>
    <p:extLst>
      <p:ext uri="{BB962C8B-B14F-4D97-AF65-F5344CB8AC3E}">
        <p14:creationId xmlns:p14="http://schemas.microsoft.com/office/powerpoint/2010/main" val="353669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</a:t>
            </a:r>
            <a:br>
              <a:rPr lang="en-US" dirty="0"/>
            </a:br>
            <a:r>
              <a:rPr lang="en-US" dirty="0"/>
              <a:t>Determining Speed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2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Using the Coast Outline Chart Courses and Distances  Just Plotted (round to nearest tenth hour)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At 4 knots how long to travel from A to B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At 5.5 knots how long to travel from B to C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At 6 knots how long to travel from C to A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2CB61-118E-6646-8E3C-FCA5CB2B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393" y="3273072"/>
            <a:ext cx="2424213" cy="227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11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B2ED86-833A-674C-BA05-07763B1D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9" y="637762"/>
            <a:ext cx="2899568" cy="55767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Tools, Resources, and Navigation Aids</a:t>
            </a:r>
          </a:p>
        </p:txBody>
      </p:sp>
    </p:spTree>
    <p:extLst>
      <p:ext uri="{BB962C8B-B14F-4D97-AF65-F5344CB8AC3E}">
        <p14:creationId xmlns:p14="http://schemas.microsoft.com/office/powerpoint/2010/main" val="2771448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FF6-C006-F74C-AD2E-6C2266A5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 – </a:t>
            </a:r>
            <a:br>
              <a:rPr lang="en-US" dirty="0"/>
            </a:br>
            <a:r>
              <a:rPr lang="en-US" dirty="0"/>
              <a:t>Determining Speed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BF0C-7F8C-D347-8888-B5B4E5D8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2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Using the Coast Outline Chart Courses and Distances  Just Plotted (round to nearest tenth hour)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At 4 knots how long to travel from A to B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At 5.5 knots how long to travel from B to C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At 6 knots how long to travel from C to A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A71949-D0C8-E84D-BD9C-BD4CF2B2FE3B}"/>
              </a:ext>
            </a:extLst>
          </p:cNvPr>
          <p:cNvSpPr txBox="1">
            <a:spLocks/>
          </p:cNvSpPr>
          <p:nvPr/>
        </p:nvSpPr>
        <p:spPr>
          <a:xfrm>
            <a:off x="7404100" y="3132138"/>
            <a:ext cx="2857500" cy="317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3.4 hours (3:24)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 2.2 hours (2:12)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2.5 hours (2:30)</a:t>
            </a:r>
          </a:p>
        </p:txBody>
      </p:sp>
    </p:spTree>
    <p:extLst>
      <p:ext uri="{BB962C8B-B14F-4D97-AF65-F5344CB8AC3E}">
        <p14:creationId xmlns:p14="http://schemas.microsoft.com/office/powerpoint/2010/main" val="2069562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and Subtracting Time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FC4C79-EBA4-B64F-B0D9-FBD1DCF7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2300" cy="638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Always Use 24 Hour Time Notation (10:52PM is 2252)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56B239-F0D4-624C-8DC4-B887DFCE596E}"/>
              </a:ext>
            </a:extLst>
          </p:cNvPr>
          <p:cNvSpPr txBox="1">
            <a:spLocks/>
          </p:cNvSpPr>
          <p:nvPr/>
        </p:nvSpPr>
        <p:spPr>
          <a:xfrm>
            <a:off x="838200" y="2595562"/>
            <a:ext cx="3898900" cy="347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Leaving Point A at 0852 at 4 knots what is the ETA at Point B?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7A352A-B907-9747-A99D-9DE3EB0D0CFF}"/>
              </a:ext>
            </a:extLst>
          </p:cNvPr>
          <p:cNvSpPr txBox="1">
            <a:spLocks/>
          </p:cNvSpPr>
          <p:nvPr/>
        </p:nvSpPr>
        <p:spPr>
          <a:xfrm>
            <a:off x="5359400" y="2507454"/>
            <a:ext cx="4584700" cy="347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 Arrive At Point B at 1205</a:t>
            </a:r>
            <a:br>
              <a:rPr lang="en-US" dirty="0"/>
            </a:br>
            <a:r>
              <a:rPr lang="en-US" dirty="0"/>
              <a:t>What was your actual speed?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245C77-D7A9-664E-BA47-F1640854C99E}"/>
              </a:ext>
            </a:extLst>
          </p:cNvPr>
          <p:cNvSpPr txBox="1">
            <a:spLocks/>
          </p:cNvSpPr>
          <p:nvPr/>
        </p:nvSpPr>
        <p:spPr>
          <a:xfrm>
            <a:off x="5359400" y="3862387"/>
            <a:ext cx="4914900" cy="940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Continuing to Point C at 5.5 knots </a:t>
            </a:r>
            <a:br>
              <a:rPr lang="en-US" dirty="0"/>
            </a:br>
            <a:r>
              <a:rPr lang="en-US" dirty="0"/>
              <a:t>what is your ETA?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E2E785-0AC8-AF42-A06D-AD8E8291ECC9}"/>
              </a:ext>
            </a:extLst>
          </p:cNvPr>
          <p:cNvSpPr txBox="1">
            <a:spLocks/>
          </p:cNvSpPr>
          <p:nvPr/>
        </p:nvSpPr>
        <p:spPr>
          <a:xfrm>
            <a:off x="5359400" y="5217320"/>
            <a:ext cx="4914900" cy="1083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next morning, leaving Point C at 0950 at 6 knots, what is your ETA back at Point A?</a:t>
            </a:r>
          </a:p>
        </p:txBody>
      </p:sp>
    </p:spTree>
    <p:extLst>
      <p:ext uri="{BB962C8B-B14F-4D97-AF65-F5344CB8AC3E}">
        <p14:creationId xmlns:p14="http://schemas.microsoft.com/office/powerpoint/2010/main" val="2275785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and Subtracting Time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FC4C79-EBA4-B64F-B0D9-FBD1DCF7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2300" cy="638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Always Use 24 Hour Time Notation (10:52PM is 2252)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56B239-F0D4-624C-8DC4-B887DFCE596E}"/>
              </a:ext>
            </a:extLst>
          </p:cNvPr>
          <p:cNvSpPr txBox="1">
            <a:spLocks/>
          </p:cNvSpPr>
          <p:nvPr/>
        </p:nvSpPr>
        <p:spPr>
          <a:xfrm>
            <a:off x="838200" y="2595562"/>
            <a:ext cx="3898900" cy="34742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Leaving Point A at 0852 at 4 knots what is the ETA at Point B?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08   52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03   24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11   76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+1 - 60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12   16</a:t>
            </a:r>
            <a:r>
              <a:rPr lang="en-US" u="sng" dirty="0"/>
              <a:t> 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7A352A-B907-9747-A99D-9DE3EB0D0CFF}"/>
              </a:ext>
            </a:extLst>
          </p:cNvPr>
          <p:cNvSpPr txBox="1">
            <a:spLocks/>
          </p:cNvSpPr>
          <p:nvPr/>
        </p:nvSpPr>
        <p:spPr>
          <a:xfrm>
            <a:off x="5359400" y="2507454"/>
            <a:ext cx="4584700" cy="2307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 Arrive At Point A at 1205</a:t>
            </a:r>
            <a:br>
              <a:rPr lang="en-US" dirty="0"/>
            </a:br>
            <a:r>
              <a:rPr lang="en-US" dirty="0"/>
              <a:t>What was your actual speed?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12  05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-08  52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   3  13 = 3.2 hours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13.5nm/3.2 = 4.2kts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245C77-D7A9-664E-BA47-F1640854C99E}"/>
              </a:ext>
            </a:extLst>
          </p:cNvPr>
          <p:cNvSpPr txBox="1">
            <a:spLocks/>
          </p:cNvSpPr>
          <p:nvPr/>
        </p:nvSpPr>
        <p:spPr>
          <a:xfrm>
            <a:off x="5194300" y="4986332"/>
            <a:ext cx="4914900" cy="940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Continuing to Point C at 5.5 knots </a:t>
            </a:r>
            <a:br>
              <a:rPr lang="en-US" dirty="0"/>
            </a:br>
            <a:r>
              <a:rPr lang="en-US" dirty="0"/>
              <a:t>what is your ETA? 1417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95152E-6AA8-6A4F-BA21-4DCE3125DC96}"/>
              </a:ext>
            </a:extLst>
          </p:cNvPr>
          <p:cNvSpPr txBox="1">
            <a:spLocks/>
          </p:cNvSpPr>
          <p:nvPr/>
        </p:nvSpPr>
        <p:spPr>
          <a:xfrm>
            <a:off x="5194300" y="6069808"/>
            <a:ext cx="4914900" cy="575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ETA at Point A is 12:20</a:t>
            </a:r>
          </a:p>
        </p:txBody>
      </p:sp>
    </p:spTree>
    <p:extLst>
      <p:ext uri="{BB962C8B-B14F-4D97-AF65-F5344CB8AC3E}">
        <p14:creationId xmlns:p14="http://schemas.microsoft.com/office/powerpoint/2010/main" val="2143966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1FFC1-9D69-EA42-B17C-9969875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 Piloting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 descr="Vintage compass">
            <a:extLst>
              <a:ext uri="{FF2B5EF4-FFF2-40B4-BE49-F238E27FC236}">
                <a16:creationId xmlns:a16="http://schemas.microsoft.com/office/drawing/2014/main" id="{36298B0E-E4F1-4D6B-9692-3E4272937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28" r="-2" b="-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735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Reckoning (DR)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4D1E-C2DD-844C-895A-EA9F0880F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396"/>
            <a:ext cx="4421776" cy="2038341"/>
          </a:xfrm>
        </p:spPr>
        <p:txBody>
          <a:bodyPr>
            <a:noAutofit/>
          </a:bodyPr>
          <a:lstStyle/>
          <a:p>
            <a:r>
              <a:rPr lang="en-US" dirty="0"/>
              <a:t>Departure</a:t>
            </a:r>
          </a:p>
          <a:p>
            <a:r>
              <a:rPr lang="en-US" dirty="0"/>
              <a:t>Distance, Speed, and Time</a:t>
            </a:r>
          </a:p>
          <a:p>
            <a:r>
              <a:rPr lang="en-US" dirty="0"/>
              <a:t>Course vs Heading	</a:t>
            </a:r>
          </a:p>
          <a:p>
            <a:r>
              <a:rPr lang="en-US" dirty="0"/>
              <a:t>Labels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E2AF17-25E3-A447-A8C2-774838B3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577" y="1690688"/>
            <a:ext cx="2424213" cy="227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1271B7-E2EA-F246-ACB4-4E9644717228}"/>
              </a:ext>
            </a:extLst>
          </p:cNvPr>
          <p:cNvSpPr txBox="1"/>
          <p:nvPr/>
        </p:nvSpPr>
        <p:spPr>
          <a:xfrm>
            <a:off x="3964849" y="4343046"/>
            <a:ext cx="4700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⚓️ Distance/Speed = Time  </a:t>
            </a:r>
          </a:p>
          <a:p>
            <a:r>
              <a:rPr lang="en-US" sz="2800" dirty="0"/>
              <a:t>⚓️ Distance/Time = Speed </a:t>
            </a:r>
          </a:p>
          <a:p>
            <a:r>
              <a:rPr lang="en-US" sz="2800" dirty="0"/>
              <a:t>⚓️ Speed X Time = Distance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65F7B9-FFBE-C74B-9D56-299094386ECF}"/>
              </a:ext>
            </a:extLst>
          </p:cNvPr>
          <p:cNvSpPr txBox="1">
            <a:spLocks/>
          </p:cNvSpPr>
          <p:nvPr/>
        </p:nvSpPr>
        <p:spPr>
          <a:xfrm>
            <a:off x="7876901" y="2063397"/>
            <a:ext cx="3629298" cy="1695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6-Minute Rule </a:t>
            </a:r>
            <a:r>
              <a:rPr lang="en-US" dirty="0"/>
              <a:t>- Distance traveled in 6 minutes multiplied by 10 equals speed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1A62E-A8CD-C149-AFF2-213E47CE52F0}"/>
              </a:ext>
            </a:extLst>
          </p:cNvPr>
          <p:cNvSpPr/>
          <p:nvPr/>
        </p:nvSpPr>
        <p:spPr>
          <a:xfrm>
            <a:off x="981075" y="6102675"/>
            <a:ext cx="10667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only factors to be used in a DR plot are Course, Speed, and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5847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2788DD-5ACB-DF45-84A9-B0AE0E642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1943100"/>
            <a:ext cx="6172200" cy="246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Reckoning (DR)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03FA0-2CC8-A843-820B-BA27AC2DD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" y="1943100"/>
            <a:ext cx="4187961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F1A8D4-9340-D74F-A2D6-F20EAD17131A}"/>
              </a:ext>
            </a:extLst>
          </p:cNvPr>
          <p:cNvSpPr txBox="1"/>
          <p:nvPr/>
        </p:nvSpPr>
        <p:spPr>
          <a:xfrm>
            <a:off x="863599" y="3311400"/>
            <a:ext cx="5863772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Basic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Course (C) on Top of Line </a:t>
            </a:r>
            <a:r>
              <a:rPr lang="en-US" sz="2400" dirty="0">
                <a:solidFill>
                  <a:srgbClr val="C00000"/>
                </a:solidFill>
              </a:rPr>
              <a:t>Always</a:t>
            </a:r>
            <a:r>
              <a:rPr lang="en-US" sz="2400" dirty="0"/>
              <a:t> in True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Speed (S) and/or Distance (D) Below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of Fixes Written Horizontally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 Times Written Diagonally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Dot with Circle = Fix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Dot with Square = Estimated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Dot with Partial Circle = DR Position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81139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0E62-F16A-C243-839B-69745733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4D1E-C2DD-844C-895A-EA9F0880F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748"/>
            <a:ext cx="3835400" cy="3897226"/>
          </a:xfrm>
        </p:spPr>
        <p:txBody>
          <a:bodyPr>
            <a:noAutofit/>
          </a:bodyPr>
          <a:lstStyle/>
          <a:p>
            <a:r>
              <a:rPr lang="en-US" dirty="0"/>
              <a:t>Lines of Position (LOP)</a:t>
            </a:r>
          </a:p>
          <a:p>
            <a:pPr lvl="1"/>
            <a:r>
              <a:rPr lang="en-US" dirty="0"/>
              <a:t>Bearing to an object</a:t>
            </a:r>
          </a:p>
          <a:p>
            <a:pPr lvl="1"/>
            <a:r>
              <a:rPr lang="en-US" dirty="0"/>
              <a:t>Line of Position by Range</a:t>
            </a:r>
          </a:p>
          <a:p>
            <a:pPr lvl="1"/>
            <a:r>
              <a:rPr lang="en-US" dirty="0"/>
              <a:t>Depth Contour</a:t>
            </a:r>
          </a:p>
          <a:p>
            <a:r>
              <a:rPr lang="en-US" dirty="0"/>
              <a:t>Distance Off</a:t>
            </a:r>
          </a:p>
          <a:p>
            <a:pPr lvl="1"/>
            <a:r>
              <a:rPr lang="en-US" dirty="0"/>
              <a:t>Angle off the bow</a:t>
            </a:r>
          </a:p>
          <a:p>
            <a:pPr lvl="1"/>
            <a:r>
              <a:rPr lang="en-US" dirty="0"/>
              <a:t>Doubled Angle Fix</a:t>
            </a:r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371EF5-9086-FC41-B369-A8292F5BD7BA}"/>
              </a:ext>
            </a:extLst>
          </p:cNvPr>
          <p:cNvSpPr txBox="1">
            <a:spLocks/>
          </p:cNvSpPr>
          <p:nvPr/>
        </p:nvSpPr>
        <p:spPr>
          <a:xfrm>
            <a:off x="6096000" y="1685748"/>
            <a:ext cx="3835400" cy="348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</a:t>
            </a:r>
          </a:p>
          <a:p>
            <a:r>
              <a:rPr lang="en-US" dirty="0"/>
              <a:t>Running Fix</a:t>
            </a:r>
          </a:p>
          <a:p>
            <a:r>
              <a:rPr lang="en-US" dirty="0"/>
              <a:t>Estimated Position</a:t>
            </a:r>
          </a:p>
          <a:p>
            <a:r>
              <a:rPr lang="en-US" dirty="0"/>
              <a:t>Danger Bearings</a:t>
            </a:r>
            <a:endParaRPr lang="en-US" sz="2400" dirty="0"/>
          </a:p>
          <a:p>
            <a:pPr lvl="1"/>
            <a:r>
              <a:rPr lang="en-US" dirty="0"/>
              <a:t>Constant bearing decreasing distance</a:t>
            </a:r>
          </a:p>
          <a:p>
            <a:pPr lvl="1"/>
            <a:r>
              <a:rPr lang="en-US" dirty="0"/>
              <a:t>NMT/NLT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0173E-4665-B64D-9499-4F862D8CFA05}"/>
              </a:ext>
            </a:extLst>
          </p:cNvPr>
          <p:cNvSpPr/>
          <p:nvPr/>
        </p:nvSpPr>
        <p:spPr>
          <a:xfrm>
            <a:off x="838200" y="5582974"/>
            <a:ext cx="10617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Piloting Definition: Navigation involving frequent or continuous determination of position relative to observed geographical points, to a high order of accuracy; directing the movements of a vessel near a coast by means of terrestrial reference points.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73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354B-0F9A-234D-878C-77CD453B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LOP by Bearing to an object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063B4-8376-B64C-802C-5DBD60E5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84" y="1718235"/>
            <a:ext cx="5859116" cy="3808425"/>
          </a:xfrm>
          <a:prstGeom prst="rect">
            <a:avLst/>
          </a:prstGeom>
          <a:noFill/>
          <a:ln>
            <a:solidFill>
              <a:schemeClr val="accent1">
                <a:shade val="60000"/>
              </a:schemeClr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E56477-B533-E542-8C4F-17BFFBE10058}"/>
              </a:ext>
            </a:extLst>
          </p:cNvPr>
          <p:cNvCxnSpPr>
            <a:cxnSpLocks/>
          </p:cNvCxnSpPr>
          <p:nvPr/>
        </p:nvCxnSpPr>
        <p:spPr>
          <a:xfrm flipH="1">
            <a:off x="1003300" y="2438400"/>
            <a:ext cx="3441700" cy="1473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2C47EA-3A96-CE42-BC43-3D2D9084CFCA}"/>
              </a:ext>
            </a:extLst>
          </p:cNvPr>
          <p:cNvCxnSpPr>
            <a:cxnSpLocks/>
          </p:cNvCxnSpPr>
          <p:nvPr/>
        </p:nvCxnSpPr>
        <p:spPr>
          <a:xfrm flipH="1" flipV="1">
            <a:off x="859184" y="2870200"/>
            <a:ext cx="4665316" cy="2247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327B5F-29D2-F445-AA4A-A76545CA1474}"/>
              </a:ext>
            </a:extLst>
          </p:cNvPr>
          <p:cNvSpPr txBox="1"/>
          <p:nvPr/>
        </p:nvSpPr>
        <p:spPr>
          <a:xfrm rot="20337969">
            <a:off x="2514600" y="2746926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067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D0746-A6B9-3D44-9854-D008C90D7578}"/>
              </a:ext>
            </a:extLst>
          </p:cNvPr>
          <p:cNvSpPr txBox="1"/>
          <p:nvPr/>
        </p:nvSpPr>
        <p:spPr>
          <a:xfrm rot="1581015">
            <a:off x="3503902" y="4027072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115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DF6D76-2914-9C44-B159-06E47BCDFF45}"/>
              </a:ext>
            </a:extLst>
          </p:cNvPr>
          <p:cNvSpPr/>
          <p:nvPr/>
        </p:nvSpPr>
        <p:spPr>
          <a:xfrm>
            <a:off x="2011680" y="3383280"/>
            <a:ext cx="137160" cy="137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70C66A-50B1-1641-897C-2277B10856BB}"/>
              </a:ext>
            </a:extLst>
          </p:cNvPr>
          <p:cNvSpPr/>
          <p:nvPr/>
        </p:nvSpPr>
        <p:spPr>
          <a:xfrm>
            <a:off x="2048256" y="3429000"/>
            <a:ext cx="50800" cy="54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9FB3B3-D828-7A4F-BC0E-C4A09D9BC33E}"/>
              </a:ext>
            </a:extLst>
          </p:cNvPr>
          <p:cNvSpPr txBox="1">
            <a:spLocks/>
          </p:cNvSpPr>
          <p:nvPr/>
        </p:nvSpPr>
        <p:spPr>
          <a:xfrm>
            <a:off x="7058604" y="1685748"/>
            <a:ext cx="4462117" cy="3486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Bearing to Pt Montara Light</a:t>
            </a:r>
          </a:p>
          <a:p>
            <a:pPr lvl="1"/>
            <a:r>
              <a:rPr lang="en-US" dirty="0"/>
              <a:t>067 True (053 Magnetic)</a:t>
            </a:r>
          </a:p>
          <a:p>
            <a:r>
              <a:rPr lang="en-US" dirty="0"/>
              <a:t>Bearing to Pillar Point Radar Dome</a:t>
            </a:r>
            <a:endParaRPr lang="en-US" sz="2400" dirty="0"/>
          </a:p>
          <a:p>
            <a:pPr lvl="1"/>
            <a:r>
              <a:rPr lang="en-US" dirty="0"/>
              <a:t>115 True (101 Magnetic)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Two LOPs provide a </a:t>
            </a:r>
            <a:br>
              <a:rPr lang="en-US" dirty="0"/>
            </a:br>
            <a:r>
              <a:rPr lang="en-US" dirty="0"/>
              <a:t>two-bearing fix</a:t>
            </a:r>
          </a:p>
        </p:txBody>
      </p:sp>
    </p:spTree>
    <p:extLst>
      <p:ext uri="{BB962C8B-B14F-4D97-AF65-F5344CB8AC3E}">
        <p14:creationId xmlns:p14="http://schemas.microsoft.com/office/powerpoint/2010/main" val="595088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E0F0-8C06-934C-9BB3-3D800920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LOP by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52C6E-9C39-9944-AA56-5CECBBAB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1837765"/>
            <a:ext cx="5631269" cy="361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05465-1B53-B644-B993-28A14C79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294" y="685800"/>
            <a:ext cx="4223405" cy="2159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00216E-50DE-A842-8EB4-C286739A83A2}"/>
              </a:ext>
            </a:extLst>
          </p:cNvPr>
          <p:cNvSpPr txBox="1">
            <a:spLocks/>
          </p:cNvSpPr>
          <p:nvPr/>
        </p:nvSpPr>
        <p:spPr>
          <a:xfrm>
            <a:off x="6773881" y="3165475"/>
            <a:ext cx="4462117" cy="317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”Range” is two objects in line</a:t>
            </a:r>
          </a:p>
          <a:p>
            <a:r>
              <a:rPr lang="en-US" dirty="0"/>
              <a:t>Point Campbell on Angel Island when lined up with Peninsula Point on Belvedere provides a line of Position by Range</a:t>
            </a:r>
          </a:p>
        </p:txBody>
      </p:sp>
    </p:spTree>
    <p:extLst>
      <p:ext uri="{BB962C8B-B14F-4D97-AF65-F5344CB8AC3E}">
        <p14:creationId xmlns:p14="http://schemas.microsoft.com/office/powerpoint/2010/main" val="662963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F55-4D43-D641-B1A2-FD526DA6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LOP by Depth Contour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BDBDB-8AE7-D641-817E-958BB7C37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837765"/>
            <a:ext cx="6195716" cy="3483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FEE6C2-DFE1-7A43-BBEC-340CD0ED272B}"/>
              </a:ext>
            </a:extLst>
          </p:cNvPr>
          <p:cNvSpPr/>
          <p:nvPr/>
        </p:nvSpPr>
        <p:spPr>
          <a:xfrm>
            <a:off x="7408515" y="1837765"/>
            <a:ext cx="40976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20 Fathom contour running southeast from Drakes Bay makes a good LOP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Add a bearing to Double Point and you have a fix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CAEC3D-30BB-7B40-BC15-F38A26FB425F}"/>
              </a:ext>
            </a:extLst>
          </p:cNvPr>
          <p:cNvCxnSpPr/>
          <p:nvPr/>
        </p:nvCxnSpPr>
        <p:spPr>
          <a:xfrm>
            <a:off x="3052139" y="3042105"/>
            <a:ext cx="1463040" cy="2386584"/>
          </a:xfrm>
          <a:prstGeom prst="line">
            <a:avLst/>
          </a:prstGeom>
          <a:ln w="127000">
            <a:solidFill>
              <a:srgbClr val="FF00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0CA2AD-FBA3-B345-BECC-D8275585A4AA}"/>
              </a:ext>
            </a:extLst>
          </p:cNvPr>
          <p:cNvCxnSpPr>
            <a:cxnSpLocks/>
          </p:cNvCxnSpPr>
          <p:nvPr/>
        </p:nvCxnSpPr>
        <p:spPr>
          <a:xfrm flipH="1">
            <a:off x="2299062" y="4154165"/>
            <a:ext cx="28346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5BA1D3-D246-6F41-A113-5A939AAB8E89}"/>
              </a:ext>
            </a:extLst>
          </p:cNvPr>
          <p:cNvSpPr txBox="1"/>
          <p:nvPr/>
        </p:nvSpPr>
        <p:spPr>
          <a:xfrm>
            <a:off x="4105333" y="3964793"/>
            <a:ext cx="539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 090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8445DA-4DA5-D84B-A6CB-EEBE7482423C}"/>
              </a:ext>
            </a:extLst>
          </p:cNvPr>
          <p:cNvSpPr/>
          <p:nvPr/>
        </p:nvSpPr>
        <p:spPr>
          <a:xfrm>
            <a:off x="3658954" y="4049518"/>
            <a:ext cx="182880" cy="1828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A3C1F-F5C0-9947-8376-889C9268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Navigation Tools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573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45559E-36B8-9B4A-A12F-AD7A092BB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70" y="2639941"/>
            <a:ext cx="5537199" cy="3746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6EF55-4D43-D641-B1A2-FD526DA6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LOP by Distance Off (Double the Angle)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83801B-9F5E-9E46-9B00-447D1CFE048C}"/>
              </a:ext>
            </a:extLst>
          </p:cNvPr>
          <p:cNvSpPr txBox="1">
            <a:spLocks/>
          </p:cNvSpPr>
          <p:nvPr/>
        </p:nvSpPr>
        <p:spPr>
          <a:xfrm>
            <a:off x="6492893" y="2850675"/>
            <a:ext cx="4729491" cy="298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Distance traveled from A to B is equal to the distance from B to the object, providing a circle of position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Add in the bearing to the object at position B and you have a fix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8D563-1320-414E-9EE5-3963C2D29628}"/>
              </a:ext>
            </a:extLst>
          </p:cNvPr>
          <p:cNvSpPr txBox="1"/>
          <p:nvPr/>
        </p:nvSpPr>
        <p:spPr>
          <a:xfrm rot="937445">
            <a:off x="2051818" y="2957038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045 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A15CEB-1DD5-8D4A-B98B-B79B06B04D84}"/>
              </a:ext>
            </a:extLst>
          </p:cNvPr>
          <p:cNvSpPr txBox="1"/>
          <p:nvPr/>
        </p:nvSpPr>
        <p:spPr>
          <a:xfrm rot="19782680">
            <a:off x="2417999" y="380654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090 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937B3-0484-F745-8E9B-7AB451FF6346}"/>
              </a:ext>
            </a:extLst>
          </p:cNvPr>
          <p:cNvSpPr txBox="1"/>
          <p:nvPr/>
        </p:nvSpPr>
        <p:spPr>
          <a:xfrm>
            <a:off x="1044593" y="2772372"/>
            <a:ext cx="27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74062-D742-4343-91D5-16D7B140ADFF}"/>
              </a:ext>
            </a:extLst>
          </p:cNvPr>
          <p:cNvSpPr txBox="1"/>
          <p:nvPr/>
        </p:nvSpPr>
        <p:spPr>
          <a:xfrm>
            <a:off x="1829373" y="4143619"/>
            <a:ext cx="37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E7B24-0066-034F-B3F3-8403291291B7}"/>
              </a:ext>
            </a:extLst>
          </p:cNvPr>
          <p:cNvSpPr/>
          <p:nvPr/>
        </p:nvSpPr>
        <p:spPr>
          <a:xfrm>
            <a:off x="1183720" y="1565077"/>
            <a:ext cx="9331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bearings of same object where second bearing is double the angle </a:t>
            </a:r>
            <a:br>
              <a:rPr lang="en-US" sz="2400" dirty="0"/>
            </a:br>
            <a:r>
              <a:rPr lang="en-US" sz="2400" dirty="0"/>
              <a:t>on the bow of the first represents distance off at time of second bearing</a:t>
            </a:r>
          </a:p>
        </p:txBody>
      </p:sp>
    </p:spTree>
    <p:extLst>
      <p:ext uri="{BB962C8B-B14F-4D97-AF65-F5344CB8AC3E}">
        <p14:creationId xmlns:p14="http://schemas.microsoft.com/office/powerpoint/2010/main" val="1226462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97462-3BE9-3348-A662-BBEB5CEC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32" y="1585068"/>
            <a:ext cx="5149968" cy="3933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6EF55-4D43-D641-B1A2-FD526DA6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LOP by Distance Off (Radar Range)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83801B-9F5E-9E46-9B00-447D1CFE048C}"/>
              </a:ext>
            </a:extLst>
          </p:cNvPr>
          <p:cNvSpPr txBox="1">
            <a:spLocks/>
          </p:cNvSpPr>
          <p:nvPr/>
        </p:nvSpPr>
        <p:spPr>
          <a:xfrm>
            <a:off x="6622615" y="1585069"/>
            <a:ext cx="4930740" cy="3933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Using the variable range marker (VRM) on a radar establishes a line of position around that object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Two radar ranges obtains two possible locations. Your DR or a third range provides a fix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One radar range plus any other lop provides a fix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8D563-1320-414E-9EE5-3963C2D29628}"/>
              </a:ext>
            </a:extLst>
          </p:cNvPr>
          <p:cNvSpPr txBox="1"/>
          <p:nvPr/>
        </p:nvSpPr>
        <p:spPr>
          <a:xfrm>
            <a:off x="968664" y="2055789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937B3-0484-F745-8E9B-7AB451FF6346}"/>
              </a:ext>
            </a:extLst>
          </p:cNvPr>
          <p:cNvSpPr txBox="1"/>
          <p:nvPr/>
        </p:nvSpPr>
        <p:spPr>
          <a:xfrm>
            <a:off x="2180573" y="2425121"/>
            <a:ext cx="27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74062-D742-4343-91D5-16D7B140ADFF}"/>
              </a:ext>
            </a:extLst>
          </p:cNvPr>
          <p:cNvSpPr txBox="1"/>
          <p:nvPr/>
        </p:nvSpPr>
        <p:spPr>
          <a:xfrm>
            <a:off x="3731770" y="3983350"/>
            <a:ext cx="37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837C4-98FE-0B4A-938B-B0CDE94C1725}"/>
              </a:ext>
            </a:extLst>
          </p:cNvPr>
          <p:cNvSpPr txBox="1"/>
          <p:nvPr/>
        </p:nvSpPr>
        <p:spPr>
          <a:xfrm>
            <a:off x="1825322" y="4848270"/>
            <a:ext cx="100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3.25 nm</a:t>
            </a:r>
          </a:p>
        </p:txBody>
      </p:sp>
    </p:spTree>
    <p:extLst>
      <p:ext uri="{BB962C8B-B14F-4D97-AF65-F5344CB8AC3E}">
        <p14:creationId xmlns:p14="http://schemas.microsoft.com/office/powerpoint/2010/main" val="1338606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C3B4-1B4C-F64C-9FA1-66DE3E7C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Fix (advancing a bearing)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E8A19C-5EC9-5B48-AD36-7C3DD57CB19C}"/>
              </a:ext>
            </a:extLst>
          </p:cNvPr>
          <p:cNvSpPr txBox="1">
            <a:spLocks/>
          </p:cNvSpPr>
          <p:nvPr/>
        </p:nvSpPr>
        <p:spPr>
          <a:xfrm>
            <a:off x="7274732" y="1725030"/>
            <a:ext cx="4587068" cy="46122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cap="none" dirty="0"/>
              <a:t>A running fix is based on your DR plot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cap="none" dirty="0"/>
              <a:t>At 0938 a bearing is taken of the rock off the southern point of Double Point. The bearing is 100T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cap="none" dirty="0"/>
              <a:t>22 minutes later, at 1000, you have travelled 2.2 nm based on 6 kts, and plotted a new DR position.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cap="none" dirty="0"/>
              <a:t>Move (aka, advance) the 100T bearing line the distance traveled from 0938 to 1000. (Red line</a:t>
            </a:r>
            <a:r>
              <a:rPr lang="en-US" sz="18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F9E9B-A7CB-CF4D-A872-F1E3863B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555749"/>
            <a:ext cx="6210300" cy="44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5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C3B4-1B4C-F64C-9FA1-66DE3E7C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Fix (Same Target)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E8A19C-5EC9-5B48-AD36-7C3DD57CB19C}"/>
              </a:ext>
            </a:extLst>
          </p:cNvPr>
          <p:cNvSpPr txBox="1">
            <a:spLocks/>
          </p:cNvSpPr>
          <p:nvPr/>
        </p:nvSpPr>
        <p:spPr>
          <a:xfrm>
            <a:off x="7249332" y="1864730"/>
            <a:ext cx="4625168" cy="3783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Once you have advanced your first bearing (lop)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Take and plot a second bearing to the same target.  In this case, 048T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Your fix is the intersection of the new bearing and the advanced bearing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5C94F-832D-4D46-B439-2A85291F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725029"/>
            <a:ext cx="6019800" cy="425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1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C3B4-1B4C-F64C-9FA1-66DE3E7C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Fix (different target)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E04E8EF-F362-6142-A058-FB723567E44C}"/>
              </a:ext>
            </a:extLst>
          </p:cNvPr>
          <p:cNvSpPr txBox="1">
            <a:spLocks/>
          </p:cNvSpPr>
          <p:nvPr/>
        </p:nvSpPr>
        <p:spPr>
          <a:xfrm>
            <a:off x="6329484" y="1719581"/>
            <a:ext cx="5697416" cy="40462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Running fix works with separate targets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Once you have advanced your first bearing (LOP)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Take and plot a second bearing to any other target.  In this case 031T to Duxbury Point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Your fix is the intersection of the advanced LOP and the LOP to the new 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8F69C-ADAB-794F-9DC8-89CD8C923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1579722"/>
            <a:ext cx="5336771" cy="44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16C7-3BE5-B042-87AC-E53BD934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Estimated Position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148835-FD6A-5F4F-B88B-5914E2579D8F}"/>
              </a:ext>
            </a:extLst>
          </p:cNvPr>
          <p:cNvSpPr txBox="1">
            <a:spLocks/>
          </p:cNvSpPr>
          <p:nvPr/>
        </p:nvSpPr>
        <p:spPr>
          <a:xfrm>
            <a:off x="8189906" y="1609724"/>
            <a:ext cx="3862394" cy="3800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An estimated position uses a DR plot plus one LOP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Draw a line perpendicular to the LOP that runs through the DR position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The estimated position is the point the LOP and the perpendicular line intersect</a:t>
            </a:r>
          </a:p>
        </p:txBody>
      </p:sp>
      <p:pic>
        <p:nvPicPr>
          <p:cNvPr id="1026" name="Picture 2" descr="Estimated Position from single LOP">
            <a:extLst>
              <a:ext uri="{FF2B5EF4-FFF2-40B4-BE49-F238E27FC236}">
                <a16:creationId xmlns:a16="http://schemas.microsoft.com/office/drawing/2014/main" id="{03BA4A6A-A121-0E40-90D8-A391FA48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7757"/>
            <a:ext cx="7134225" cy="360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8B88AF-D71B-1140-87EA-7EBEF5AA5CC1}"/>
              </a:ext>
            </a:extLst>
          </p:cNvPr>
          <p:cNvSpPr/>
          <p:nvPr/>
        </p:nvSpPr>
        <p:spPr>
          <a:xfrm>
            <a:off x="2166937" y="6031210"/>
            <a:ext cx="7007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Estimated Position is not a fix. Do not reset the DR Plot</a:t>
            </a:r>
          </a:p>
        </p:txBody>
      </p:sp>
    </p:spTree>
    <p:extLst>
      <p:ext uri="{BB962C8B-B14F-4D97-AF65-F5344CB8AC3E}">
        <p14:creationId xmlns:p14="http://schemas.microsoft.com/office/powerpoint/2010/main" val="3535614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87C5C-A819-7F45-BEB1-2E2322E6A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609725"/>
            <a:ext cx="7313607" cy="3638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F16C7-3BE5-B042-87AC-E53BD934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Danger bearing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E7429-DDC3-5E4B-A1C0-F01024AA5721}"/>
              </a:ext>
            </a:extLst>
          </p:cNvPr>
          <p:cNvSpPr txBox="1"/>
          <p:nvPr/>
        </p:nvSpPr>
        <p:spPr>
          <a:xfrm rot="892604">
            <a:off x="1916773" y="3103408"/>
            <a:ext cx="106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NMT 091M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A3EA2-DFD4-BE44-B4FB-B0B02BA0EA76}"/>
              </a:ext>
            </a:extLst>
          </p:cNvPr>
          <p:cNvSpPr txBox="1"/>
          <p:nvPr/>
        </p:nvSpPr>
        <p:spPr>
          <a:xfrm rot="1351101">
            <a:off x="3352424" y="2871199"/>
            <a:ext cx="106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 099M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148835-FD6A-5F4F-B88B-5914E2579D8F}"/>
              </a:ext>
            </a:extLst>
          </p:cNvPr>
          <p:cNvSpPr txBox="1">
            <a:spLocks/>
          </p:cNvSpPr>
          <p:nvPr/>
        </p:nvSpPr>
        <p:spPr>
          <a:xfrm>
            <a:off x="8189906" y="1609724"/>
            <a:ext cx="3862394" cy="3800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Red line represents danger bearing drawn to the buoy to keep clear of the rocks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A bearing of the buoy should never read more(or less) than set danger bearing (NMT 091m)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400" cap="none" dirty="0"/>
              <a:t>Bearing to buoy of 099m puts you in the danger area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13DC3F-D8EE-2E4B-8BD6-4F3E582CCCB8}"/>
              </a:ext>
            </a:extLst>
          </p:cNvPr>
          <p:cNvSpPr/>
          <p:nvPr/>
        </p:nvSpPr>
        <p:spPr>
          <a:xfrm>
            <a:off x="2200784" y="5808514"/>
            <a:ext cx="4289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3200" dirty="0">
                <a:solidFill>
                  <a:srgbClr val="C00000"/>
                </a:solidFill>
              </a:rPr>
              <a:t>Why magnetic bearings?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 descr="A picture containing knife&#10;&#10;Description automatically generated">
            <a:extLst>
              <a:ext uri="{FF2B5EF4-FFF2-40B4-BE49-F238E27FC236}">
                <a16:creationId xmlns:a16="http://schemas.microsoft.com/office/drawing/2014/main" id="{A8BDC99A-3177-D04C-9CB0-044022EB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22175">
            <a:off x="1587253" y="2024631"/>
            <a:ext cx="356150" cy="4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53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47601-D7C0-AD4F-B3BF-1EC1DCDE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>
                <a:latin typeface="+mn-lt"/>
              </a:rPr>
              <a:t>Effects of Wind, Currents and Tides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A15B6-E069-B54E-9AA3-F30A9B75C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Leeway</a:t>
            </a:r>
          </a:p>
          <a:p>
            <a:r>
              <a:rPr lang="en-US" sz="2000"/>
              <a:t>Set</a:t>
            </a:r>
          </a:p>
          <a:p>
            <a:r>
              <a:rPr lang="en-US" sz="2000"/>
              <a:t>Drift</a:t>
            </a:r>
          </a:p>
          <a:p>
            <a:r>
              <a:rPr lang="en-US" sz="2000"/>
              <a:t>Tides</a:t>
            </a:r>
          </a:p>
          <a:p>
            <a:r>
              <a:rPr lang="en-US" sz="2000"/>
              <a:t>Tidal Currents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69C8EAF-F95C-BE46-A624-A3004D793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" b="2508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0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83370-A5FE-6D4D-91A0-ED5334308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Leeway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759791B8-292C-3445-93FD-CA68868EC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8788"/>
            <a:ext cx="2565400" cy="4483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D81145-F774-D442-A38C-4CCE79BBDD41}"/>
              </a:ext>
            </a:extLst>
          </p:cNvPr>
          <p:cNvSpPr txBox="1"/>
          <p:nvPr/>
        </p:nvSpPr>
        <p:spPr>
          <a:xfrm rot="16200000">
            <a:off x="1537216" y="2635250"/>
            <a:ext cx="7980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360</a:t>
            </a:r>
            <a:r>
              <a:rPr lang="en-US" dirty="0">
                <a:sym typeface="Symbol" pitchFamily="2" charset="2"/>
              </a:rPr>
              <a:t> 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9517B-E54A-8C4D-8357-AC7D31DCEDF1}"/>
              </a:ext>
            </a:extLst>
          </p:cNvPr>
          <p:cNvSpPr txBox="1"/>
          <p:nvPr/>
        </p:nvSpPr>
        <p:spPr>
          <a:xfrm rot="17502659">
            <a:off x="1180104" y="5320310"/>
            <a:ext cx="660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200</a:t>
            </a:r>
            <a:r>
              <a:rPr lang="en-US" dirty="0">
                <a:sym typeface="Symbol" pitchFamily="2" charset="2"/>
              </a:rPr>
              <a:t>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FE2DD-70FF-824D-8816-0B339DAEFF40}"/>
              </a:ext>
            </a:extLst>
          </p:cNvPr>
          <p:cNvSpPr txBox="1"/>
          <p:nvPr/>
        </p:nvSpPr>
        <p:spPr>
          <a:xfrm rot="4217514">
            <a:off x="2473715" y="5307360"/>
            <a:ext cx="7071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160</a:t>
            </a:r>
            <a:r>
              <a:rPr lang="en-US" dirty="0">
                <a:sym typeface="Symbol" pitchFamily="2" charset="2"/>
              </a:rPr>
              <a:t>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0F111-2FA7-7442-8949-0E448B2EA899}"/>
              </a:ext>
            </a:extLst>
          </p:cNvPr>
          <p:cNvSpPr txBox="1"/>
          <p:nvPr/>
        </p:nvSpPr>
        <p:spPr>
          <a:xfrm rot="5400000">
            <a:off x="1894409" y="5458810"/>
            <a:ext cx="7980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dirty="0">
                <a:sym typeface="Symbol" pitchFamily="2" charset="2"/>
              </a:rPr>
              <a:t></a:t>
            </a:r>
            <a:endParaRPr lang="en-US" dirty="0"/>
          </a:p>
        </p:txBody>
      </p:sp>
      <p:pic>
        <p:nvPicPr>
          <p:cNvPr id="8" name="Picture 7" descr="A picture containing skiing, kite, flying, man&#10;&#10;Description automatically generated">
            <a:extLst>
              <a:ext uri="{FF2B5EF4-FFF2-40B4-BE49-F238E27FC236}">
                <a16:creationId xmlns:a16="http://schemas.microsoft.com/office/drawing/2014/main" id="{6241242F-A885-3A4F-9C50-8653F2996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834" y="1689130"/>
            <a:ext cx="2286000" cy="4521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CF773B-1B32-E543-83A8-04CE5DA92D0B}"/>
              </a:ext>
            </a:extLst>
          </p:cNvPr>
          <p:cNvSpPr txBox="1"/>
          <p:nvPr/>
        </p:nvSpPr>
        <p:spPr>
          <a:xfrm rot="16200000">
            <a:off x="9516889" y="2613231"/>
            <a:ext cx="8008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360</a:t>
            </a:r>
            <a:r>
              <a:rPr lang="en-US" dirty="0">
                <a:sym typeface="Symbol" pitchFamily="2" charset="2"/>
              </a:rPr>
              <a:t> 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DA69E-50BC-6749-AC6C-9E867EF48538}"/>
              </a:ext>
            </a:extLst>
          </p:cNvPr>
          <p:cNvSpPr txBox="1"/>
          <p:nvPr/>
        </p:nvSpPr>
        <p:spPr>
          <a:xfrm rot="16980995">
            <a:off x="9248044" y="5253534"/>
            <a:ext cx="736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190</a:t>
            </a:r>
            <a:r>
              <a:rPr lang="en-US" dirty="0">
                <a:sym typeface="Symbol" pitchFamily="2" charset="2"/>
              </a:rPr>
              <a:t>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D123B-63A2-254B-81A0-01E4D52DBD23}"/>
              </a:ext>
            </a:extLst>
          </p:cNvPr>
          <p:cNvSpPr txBox="1"/>
          <p:nvPr/>
        </p:nvSpPr>
        <p:spPr>
          <a:xfrm rot="3699956">
            <a:off x="10643208" y="5320818"/>
            <a:ext cx="86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150</a:t>
            </a:r>
            <a:r>
              <a:rPr lang="en-US" dirty="0">
                <a:sym typeface="Symbol" pitchFamily="2" charset="2"/>
              </a:rPr>
              <a:t> 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C405A2-3B54-0E40-B952-1082329F84AD}"/>
              </a:ext>
            </a:extLst>
          </p:cNvPr>
          <p:cNvSpPr txBox="1"/>
          <p:nvPr/>
        </p:nvSpPr>
        <p:spPr>
          <a:xfrm rot="4826839">
            <a:off x="10082934" y="5425251"/>
            <a:ext cx="736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170</a:t>
            </a:r>
            <a:r>
              <a:rPr lang="en-US" dirty="0">
                <a:sym typeface="Symbol" pitchFamily="2" charset="2"/>
              </a:rPr>
              <a:t> 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BA33C6-C7AA-5140-BEF4-B2C6A492025B}"/>
              </a:ext>
            </a:extLst>
          </p:cNvPr>
          <p:cNvSpPr txBox="1"/>
          <p:nvPr/>
        </p:nvSpPr>
        <p:spPr>
          <a:xfrm>
            <a:off x="3698661" y="1545484"/>
            <a:ext cx="53354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Must be measured with no current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center of your wake is the reciprocal of your heading, you have no leeway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wake should be approximately 39</a:t>
            </a:r>
            <a:r>
              <a:rPr lang="en-US" dirty="0">
                <a:sym typeface="Symbol" pitchFamily="2" charset="2"/>
              </a:rPr>
              <a:t>  from side to side (40  is close enough)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itchFamily="2" charset="2"/>
              </a:rPr>
              <a:t>Find the reciprocal of your heading. In the examples that is 180 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itchFamily="2" charset="2"/>
              </a:rPr>
              <a:t>Take a bearing down one leg of your wake. If you use the starboard wake, add 20  to get the center of your wake. If you use the port wake, subtract 20 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itchFamily="2" charset="2"/>
              </a:rPr>
              <a:t>The difference between the reciprocal of your heading, and the centerline of your wake is your leeway.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itchFamily="2" charset="2"/>
              </a:rPr>
              <a:t>In the left example, leeway is zero. In the right example, leeway is 10  to port. Your CMG in this case is 350 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75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7601-D7C0-AD4F-B3BF-1EC1DCDE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Set and drift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E781C9-84A5-8B4C-BC78-411DC10B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62" y="2826589"/>
            <a:ext cx="6283485" cy="1631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71A019-18A4-784C-ADA7-76D07BCD1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30" y="2073835"/>
            <a:ext cx="5016470" cy="3412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57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CC10-DDBF-6146-975E-0296647B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Essential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E454B-0955-F545-83C4-17481B7721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4242" y="2234845"/>
            <a:ext cx="4781550" cy="3311189"/>
          </a:xfrm>
        </p:spPr>
        <p:txBody>
          <a:bodyPr>
            <a:normAutofit/>
          </a:bodyPr>
          <a:lstStyle/>
          <a:p>
            <a:r>
              <a:rPr lang="en-US" sz="3600" dirty="0"/>
              <a:t>Plotting Tools</a:t>
            </a:r>
            <a:endParaRPr lang="en-US" sz="3200" dirty="0"/>
          </a:p>
          <a:p>
            <a:pPr lvl="1"/>
            <a:r>
              <a:rPr lang="en-US" sz="3200" dirty="0"/>
              <a:t>Dividers/Compass</a:t>
            </a:r>
          </a:p>
          <a:p>
            <a:pPr lvl="1"/>
            <a:r>
              <a:rPr lang="en-US" sz="3200" dirty="0"/>
              <a:t>Parallel rule</a:t>
            </a:r>
          </a:p>
          <a:p>
            <a:pPr lvl="1"/>
            <a:r>
              <a:rPr lang="en-US" sz="3200" dirty="0"/>
              <a:t>Roller plotter</a:t>
            </a:r>
          </a:p>
          <a:p>
            <a:pPr lvl="1"/>
            <a:r>
              <a:rPr lang="en-US" sz="3200" dirty="0"/>
              <a:t>Triangles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D70412-414F-1049-8672-8D02827D7B67}"/>
              </a:ext>
            </a:extLst>
          </p:cNvPr>
          <p:cNvSpPr txBox="1">
            <a:spLocks/>
          </p:cNvSpPr>
          <p:nvPr/>
        </p:nvSpPr>
        <p:spPr>
          <a:xfrm>
            <a:off x="685801" y="2234845"/>
            <a:ext cx="3924300" cy="3311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Miscellaneous</a:t>
            </a:r>
            <a:endParaRPr lang="en-US" sz="3200" dirty="0"/>
          </a:p>
          <a:p>
            <a:pPr lvl="1"/>
            <a:r>
              <a:rPr lang="en-US" sz="3200" dirty="0"/>
              <a:t>Pencils</a:t>
            </a:r>
          </a:p>
          <a:p>
            <a:pPr lvl="1"/>
            <a:r>
              <a:rPr lang="en-US" sz="3200" dirty="0"/>
              <a:t>Erasers</a:t>
            </a:r>
          </a:p>
          <a:p>
            <a:pPr lvl="1"/>
            <a:r>
              <a:rPr lang="en-US" sz="3200" dirty="0"/>
              <a:t>Calculator</a:t>
            </a:r>
          </a:p>
          <a:p>
            <a:pPr lvl="1"/>
            <a:r>
              <a:rPr lang="en-US" sz="3200" dirty="0"/>
              <a:t>Watch</a:t>
            </a:r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166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7601-D7C0-AD4F-B3BF-1EC1DCDE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to steer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00E6A-274D-034D-B226-5E59C103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49" y="2730500"/>
            <a:ext cx="6173239" cy="1485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AA31F-8C0D-E340-8C39-BE72F1DD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1221086"/>
            <a:ext cx="4980757" cy="4189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055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7A8E88E-53BD-9A41-81B5-3D7838BA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425450"/>
            <a:ext cx="108458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813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977E5A-D9E1-0342-9109-4BE4B32A7CCD}"/>
              </a:ext>
            </a:extLst>
          </p:cNvPr>
          <p:cNvSpPr/>
          <p:nvPr/>
        </p:nvSpPr>
        <p:spPr>
          <a:xfrm>
            <a:off x="557213" y="328614"/>
            <a:ext cx="108156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BW “SR” Mo(A) WHISTLE @ 41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26.4’N; 71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13.5’W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Or “C” BELL @ 41° 19.7’N; 071° 24’W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depart “SR” at 0915. Boat Speed 5 kts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Distance to “C”?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 at “C”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True and Magnetic?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 Bearing of Point Judith Light upon arrival at “C”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64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3296B-CD50-EC47-A6BC-BC4798CB43C8}"/>
              </a:ext>
            </a:extLst>
          </p:cNvPr>
          <p:cNvSpPr txBox="1"/>
          <p:nvPr/>
        </p:nvSpPr>
        <p:spPr>
          <a:xfrm>
            <a:off x="271462" y="185737"/>
            <a:ext cx="114442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Continuing on the same course, at 1215, Block Island Southeast Light bears 224M and Point Judith Light bears 001M</a:t>
            </a:r>
          </a:p>
          <a:p>
            <a:endParaRPr lang="en-US" sz="2800" dirty="0"/>
          </a:p>
          <a:p>
            <a:r>
              <a:rPr lang="en-US" sz="2800" dirty="0"/>
              <a:t>What is your location?</a:t>
            </a:r>
          </a:p>
          <a:p>
            <a:r>
              <a:rPr lang="en-US" sz="2800" dirty="0"/>
              <a:t>Lat? </a:t>
            </a:r>
          </a:p>
          <a:p>
            <a:r>
              <a:rPr lang="en-US" sz="2800" dirty="0"/>
              <a:t>Lon? </a:t>
            </a:r>
          </a:p>
          <a:p>
            <a:endParaRPr lang="en-US" sz="2800" dirty="0"/>
          </a:p>
          <a:p>
            <a:r>
              <a:rPr lang="en-US" sz="2800" dirty="0"/>
              <a:t>What is your speed over ground.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What is the Set and Drift (hint: even though you have a fix, you need to find your DR position.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2287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A0D57-8067-8F40-A911-8AB691296F7B}"/>
              </a:ext>
            </a:extLst>
          </p:cNvPr>
          <p:cNvSpPr txBox="1"/>
          <p:nvPr/>
        </p:nvSpPr>
        <p:spPr>
          <a:xfrm>
            <a:off x="642937" y="528638"/>
            <a:ext cx="1114042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 G “1B1” Fl G 4 sec BELL @ 41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en-US" sz="2800" dirty="0"/>
              <a:t> 15.5’N; 71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en-US" sz="2800" dirty="0"/>
              <a:t> 34.5’ Plot a course of 050T.</a:t>
            </a:r>
          </a:p>
          <a:p>
            <a:endParaRPr lang="en-US" sz="2800" dirty="0"/>
          </a:p>
          <a:p>
            <a:r>
              <a:rPr lang="en-US" sz="2800" dirty="0"/>
              <a:t>Depart “1B1” at 1300 @ 5kts</a:t>
            </a:r>
          </a:p>
          <a:p>
            <a:r>
              <a:rPr lang="en-US" sz="2800" dirty="0"/>
              <a:t>At 1400 Point Judith Light bears 022M</a:t>
            </a:r>
          </a:p>
          <a:p>
            <a:r>
              <a:rPr lang="en-US" sz="2800" dirty="0"/>
              <a:t>At 1440 Point Judith Light bears 311M</a:t>
            </a:r>
          </a:p>
          <a:p>
            <a:endParaRPr lang="en-US" sz="2800" dirty="0"/>
          </a:p>
          <a:p>
            <a:r>
              <a:rPr lang="en-US" sz="2800" dirty="0"/>
              <a:t>Complete a running fix</a:t>
            </a:r>
          </a:p>
          <a:p>
            <a:r>
              <a:rPr lang="en-US" sz="2800" dirty="0"/>
              <a:t>What is your location?</a:t>
            </a:r>
          </a:p>
          <a:p>
            <a:r>
              <a:rPr lang="en-US" sz="2800" dirty="0"/>
              <a:t>Lat? </a:t>
            </a:r>
          </a:p>
          <a:p>
            <a:r>
              <a:rPr lang="en-US" sz="2800" dirty="0"/>
              <a:t>Lon?</a:t>
            </a:r>
          </a:p>
        </p:txBody>
      </p:sp>
    </p:spTree>
    <p:extLst>
      <p:ext uri="{BB962C8B-B14F-4D97-AF65-F5344CB8AC3E}">
        <p14:creationId xmlns:p14="http://schemas.microsoft.com/office/powerpoint/2010/main" val="3760483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A0D57-8067-8F40-A911-8AB691296F7B}"/>
              </a:ext>
            </a:extLst>
          </p:cNvPr>
          <p:cNvSpPr txBox="1"/>
          <p:nvPr/>
        </p:nvSpPr>
        <p:spPr>
          <a:xfrm>
            <a:off x="285749" y="200025"/>
            <a:ext cx="117871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0800, while underway at 5 kts, you are able to fix your location @ 41° 10.9 N; 071° 25.9’ W.</a:t>
            </a:r>
          </a:p>
          <a:p>
            <a:endParaRPr lang="en-US" sz="2400" dirty="0"/>
          </a:p>
          <a:p>
            <a:r>
              <a:rPr lang="en-US" sz="2400" dirty="0"/>
              <a:t>Plot a course to BW “WH”  Mo (A) BELL @ 41° 29.4 N ; 071° 04.2 W</a:t>
            </a:r>
          </a:p>
          <a:p>
            <a:endParaRPr lang="en-US" sz="2400" dirty="0"/>
          </a:p>
          <a:p>
            <a:r>
              <a:rPr lang="en-US" sz="2400" dirty="0"/>
              <a:t>What is your course in True? </a:t>
            </a:r>
          </a:p>
          <a:p>
            <a:r>
              <a:rPr lang="en-US" sz="2400" dirty="0"/>
              <a:t>What is your ETA at WH?</a:t>
            </a:r>
          </a:p>
          <a:p>
            <a:endParaRPr lang="en-US" sz="2400" dirty="0"/>
          </a:p>
          <a:p>
            <a:r>
              <a:rPr lang="en-US" sz="2400" dirty="0"/>
              <a:t>At 0900 Point Judith Light bears 332M. Plot the bearing.</a:t>
            </a:r>
          </a:p>
          <a:p>
            <a:r>
              <a:rPr lang="en-US" sz="2400" dirty="0"/>
              <a:t>At 1000 Point Judith Light bears 293M.</a:t>
            </a:r>
          </a:p>
          <a:p>
            <a:r>
              <a:rPr lang="en-US" sz="2400" dirty="0"/>
              <a:t>What is your running fix location? Lat?                       Lon?</a:t>
            </a:r>
          </a:p>
          <a:p>
            <a:r>
              <a:rPr lang="en-US" sz="2400" dirty="0"/>
              <a:t>What is your CMG? </a:t>
            </a:r>
          </a:p>
          <a:p>
            <a:r>
              <a:rPr lang="en-US" sz="2400" dirty="0"/>
              <a:t>What is your SMG? </a:t>
            </a:r>
          </a:p>
          <a:p>
            <a:r>
              <a:rPr lang="en-US" sz="2400" dirty="0"/>
              <a:t>What is your Set? </a:t>
            </a:r>
          </a:p>
          <a:p>
            <a:r>
              <a:rPr lang="en-US" sz="2400" dirty="0"/>
              <a:t>What is your Drift?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0154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49F23E-80FE-8B47-9963-34D5AC9D2640}"/>
              </a:ext>
            </a:extLst>
          </p:cNvPr>
          <p:cNvSpPr/>
          <p:nvPr/>
        </p:nvSpPr>
        <p:spPr>
          <a:xfrm>
            <a:off x="266503" y="301109"/>
            <a:ext cx="1163498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your new course to WH?</a:t>
            </a:r>
          </a:p>
          <a:p>
            <a:r>
              <a:rPr lang="en-US" sz="2800" dirty="0"/>
              <a:t>What is your course in True to steer to compensate for set and drift?</a:t>
            </a:r>
          </a:p>
          <a:p>
            <a:r>
              <a:rPr lang="en-US" sz="2800" dirty="0"/>
              <a:t>What is your course to steer in magnetic?</a:t>
            </a:r>
          </a:p>
          <a:p>
            <a:r>
              <a:rPr lang="en-US" sz="2800" dirty="0"/>
              <a:t>What is your course to steer per ships compass (include deviation)?</a:t>
            </a:r>
          </a:p>
          <a:p>
            <a:r>
              <a:rPr lang="en-US" sz="2800" dirty="0"/>
              <a:t>What is your new ETA at WH?</a:t>
            </a:r>
          </a:p>
          <a:p>
            <a:endParaRPr lang="en-US" sz="2800" dirty="0"/>
          </a:p>
          <a:p>
            <a:r>
              <a:rPr lang="en-US" sz="2800" dirty="0"/>
              <a:t>According to LNM, the GR mark at Elisha Ledge (41° 26.7’ N; 071° 09.5’ W) is missing. Set up at danger bearing to leave Elisha Ledge to port using the tank at </a:t>
            </a:r>
            <a:r>
              <a:rPr lang="en-US" sz="2800" dirty="0" err="1"/>
              <a:t>Acoaxel</a:t>
            </a:r>
            <a:r>
              <a:rPr lang="en-US" sz="2800" dirty="0"/>
              <a:t> (41° 30.5’ N; 071° 05.7’ W) as your target.</a:t>
            </a:r>
          </a:p>
          <a:p>
            <a:endParaRPr lang="en-US" sz="2800" dirty="0"/>
          </a:p>
          <a:p>
            <a:r>
              <a:rPr lang="en-US" sz="2800" dirty="0"/>
              <a:t>What is the danger bearing?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0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E3A6B-6116-C946-9C81-0C12865D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Plotting Tool Examples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1EEDB-90FB-5142-B652-320DF836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690688"/>
            <a:ext cx="8442140" cy="40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CC10-DDBF-6146-975E-0296647B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Essential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E454B-0955-F545-83C4-17481B7721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1120" y="1773405"/>
            <a:ext cx="4143375" cy="3311189"/>
          </a:xfrm>
        </p:spPr>
        <p:txBody>
          <a:bodyPr>
            <a:normAutofit/>
          </a:bodyPr>
          <a:lstStyle/>
          <a:p>
            <a:r>
              <a:rPr lang="en-US" dirty="0"/>
              <a:t>Compasses</a:t>
            </a:r>
            <a:endParaRPr lang="en-US" sz="2400" dirty="0"/>
          </a:p>
          <a:p>
            <a:pPr lvl="1"/>
            <a:r>
              <a:rPr lang="en-US" dirty="0"/>
              <a:t>Ships Compass</a:t>
            </a:r>
            <a:endParaRPr lang="en-US" sz="2200" dirty="0"/>
          </a:p>
          <a:p>
            <a:pPr lvl="1"/>
            <a:r>
              <a:rPr lang="en-US" dirty="0"/>
              <a:t>Handheld Compasses</a:t>
            </a:r>
          </a:p>
          <a:p>
            <a:r>
              <a:rPr lang="en-US" dirty="0"/>
              <a:t>Navigation Logbook</a:t>
            </a:r>
          </a:p>
          <a:p>
            <a:r>
              <a:rPr lang="en-US" dirty="0"/>
              <a:t>Plotting Sheets</a:t>
            </a:r>
            <a:endParaRPr lang="en-US" sz="2400" dirty="0"/>
          </a:p>
          <a:p>
            <a:pPr lvl="1"/>
            <a:r>
              <a:rPr lang="en-US" dirty="0"/>
              <a:t>Universal Plotting Sheet</a:t>
            </a:r>
            <a:endParaRPr lang="en-US" sz="2200" dirty="0"/>
          </a:p>
          <a:p>
            <a:pPr lvl="1"/>
            <a:r>
              <a:rPr lang="en-US" dirty="0"/>
              <a:t>Maneuvering Board</a:t>
            </a:r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0FA5BD6-C277-BB43-9C8A-D01AE126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20" y="5362956"/>
            <a:ext cx="8586787" cy="139322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77CB0B9-0BB1-3246-ADC9-C22CE4CE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318" y="1843940"/>
            <a:ext cx="33445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6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CC10-DDBF-6146-975E-0296647B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E454B-0955-F545-83C4-17481B7721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Charts</a:t>
            </a:r>
            <a:endParaRPr lang="en-US" sz="2400" dirty="0"/>
          </a:p>
          <a:p>
            <a:pPr lvl="1"/>
            <a:r>
              <a:rPr lang="en-US" dirty="0"/>
              <a:t>NOAA Charts</a:t>
            </a:r>
            <a:endParaRPr lang="en-US" sz="2200" dirty="0"/>
          </a:p>
          <a:p>
            <a:pPr lvl="2"/>
            <a:r>
              <a:rPr lang="en-US" dirty="0"/>
              <a:t>Print on demand</a:t>
            </a:r>
            <a:endParaRPr lang="en-US" sz="1800" dirty="0"/>
          </a:p>
          <a:p>
            <a:pPr lvl="2"/>
            <a:r>
              <a:rPr lang="en-US" dirty="0"/>
              <a:t>Raster Charts (look like paper charts)</a:t>
            </a:r>
            <a:endParaRPr lang="en-US" sz="1800" dirty="0"/>
          </a:p>
          <a:p>
            <a:pPr lvl="2"/>
            <a:r>
              <a:rPr lang="en-US" dirty="0"/>
              <a:t>Electronic Navigation Charts (ENC) - Vector Charts</a:t>
            </a:r>
            <a:endParaRPr lang="en-US" sz="1800" dirty="0"/>
          </a:p>
          <a:p>
            <a:pPr lvl="1"/>
            <a:r>
              <a:rPr lang="en-US" dirty="0"/>
              <a:t>Chart No. 1 (not really a chart)</a:t>
            </a:r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D41E5-0192-CC49-8813-4F80F92D2E2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Publications</a:t>
            </a:r>
            <a:endParaRPr lang="en-US" sz="2400" dirty="0"/>
          </a:p>
          <a:p>
            <a:pPr lvl="1"/>
            <a:r>
              <a:rPr lang="en-US" dirty="0"/>
              <a:t>Coast Pilot</a:t>
            </a:r>
            <a:endParaRPr lang="en-US" sz="2200" dirty="0"/>
          </a:p>
          <a:p>
            <a:pPr lvl="1"/>
            <a:r>
              <a:rPr lang="en-US" dirty="0"/>
              <a:t>Sailing Directions Enroute</a:t>
            </a:r>
            <a:endParaRPr lang="en-US" sz="2200" dirty="0"/>
          </a:p>
          <a:p>
            <a:pPr lvl="1"/>
            <a:r>
              <a:rPr lang="en-US" dirty="0"/>
              <a:t>Notice to Mariners</a:t>
            </a:r>
            <a:endParaRPr lang="en-US" sz="2200" dirty="0"/>
          </a:p>
          <a:p>
            <a:pPr lvl="1"/>
            <a:r>
              <a:rPr lang="en-US" dirty="0"/>
              <a:t>Local Notices to Mariners</a:t>
            </a:r>
            <a:endParaRPr lang="en-US" sz="2200" dirty="0"/>
          </a:p>
          <a:p>
            <a:pPr lvl="1"/>
            <a:r>
              <a:rPr lang="en-US" dirty="0"/>
              <a:t>Light List  </a:t>
            </a:r>
          </a:p>
          <a:p>
            <a:pPr lvl="1"/>
            <a:r>
              <a:rPr lang="en-US" dirty="0"/>
              <a:t>List of Lights</a:t>
            </a:r>
            <a:endParaRPr lang="en-US" sz="2200" dirty="0"/>
          </a:p>
          <a:p>
            <a:pPr lvl="1"/>
            <a:r>
              <a:rPr lang="en-US" dirty="0"/>
              <a:t>American Practical Navigator</a:t>
            </a:r>
            <a:endParaRPr lang="en-US" sz="22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3DAAD-0114-9E40-B6D3-8DBDD06977DE}"/>
              </a:ext>
            </a:extLst>
          </p:cNvPr>
          <p:cNvSpPr txBox="1"/>
          <p:nvPr/>
        </p:nvSpPr>
        <p:spPr>
          <a:xfrm>
            <a:off x="685800" y="5594041"/>
            <a:ext cx="6252518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Office of Coast Survey (NOAA) –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https://nauticalcharts.noaa.gov/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USCG NAVIGATION CENTER –  </a:t>
            </a: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https://www.navcen.uscg.gov/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National Geospatial Agency  –  </a:t>
            </a:r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https://msi.nga.mil/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2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6725</TotalTime>
  <Words>3006</Words>
  <Application>Microsoft Macintosh PowerPoint</Application>
  <PresentationFormat>Widescreen</PresentationFormat>
  <Paragraphs>441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Rockwell</vt:lpstr>
      <vt:lpstr>Times</vt:lpstr>
      <vt:lpstr>Office Theme</vt:lpstr>
      <vt:lpstr>Coastal Navigation</vt:lpstr>
      <vt:lpstr>PowerPoint Presentation</vt:lpstr>
      <vt:lpstr>Agenda</vt:lpstr>
      <vt:lpstr>Tools, Resources, and Navigation Aids</vt:lpstr>
      <vt:lpstr>Navigation Tools</vt:lpstr>
      <vt:lpstr>Essential Tools</vt:lpstr>
      <vt:lpstr>Plotting Tool Examples</vt:lpstr>
      <vt:lpstr>Essential Tools</vt:lpstr>
      <vt:lpstr>Publications</vt:lpstr>
      <vt:lpstr>Which to Use When?</vt:lpstr>
      <vt:lpstr>Navigation “Must Have” Publications</vt:lpstr>
      <vt:lpstr>ATONs (Aids to Navigation)</vt:lpstr>
      <vt:lpstr>Tides and Currents</vt:lpstr>
      <vt:lpstr>Finding Tide and Current Projections</vt:lpstr>
      <vt:lpstr>Currents</vt:lpstr>
      <vt:lpstr>NOAA Currents Website</vt:lpstr>
      <vt:lpstr>Advanced Coastal Cruising August 26-29, 2021</vt:lpstr>
      <vt:lpstr>PowerPoint Presentation</vt:lpstr>
      <vt:lpstr>Tides</vt:lpstr>
      <vt:lpstr>2020 Modern “Tide book”</vt:lpstr>
      <vt:lpstr>PowerPoint Presentation</vt:lpstr>
      <vt:lpstr>PowerPoint Presentation</vt:lpstr>
      <vt:lpstr>Rule of twelfths</vt:lpstr>
      <vt:lpstr>PowerPoint Presentation</vt:lpstr>
      <vt:lpstr>PowerPoint Presentation</vt:lpstr>
      <vt:lpstr>Latitude and Longitude</vt:lpstr>
      <vt:lpstr>Projections</vt:lpstr>
      <vt:lpstr>PowerPoint Presentation</vt:lpstr>
      <vt:lpstr>Practice Exercises – Finding Given Lat &amp; Lon</vt:lpstr>
      <vt:lpstr>Practice Exercises – Finding Given Lat &amp; Lon</vt:lpstr>
      <vt:lpstr>PowerPoint Presentation</vt:lpstr>
      <vt:lpstr>Practice Exercises – Finding Lat &amp; Lon</vt:lpstr>
      <vt:lpstr>PowerPoint Presentation</vt:lpstr>
      <vt:lpstr>Distance Speed and Time</vt:lpstr>
      <vt:lpstr>Practice Exercises – Finding Direction &amp; Distance</vt:lpstr>
      <vt:lpstr>Practice Exercises – Finding Direction &amp; Distance</vt:lpstr>
      <vt:lpstr>PowerPoint Presentation</vt:lpstr>
      <vt:lpstr>Intro to Distance/Speed/Time Equations</vt:lpstr>
      <vt:lpstr>Practice Exercises –  Determining Speed and Time</vt:lpstr>
      <vt:lpstr>Practice Exercises –  Determining Speed and Time</vt:lpstr>
      <vt:lpstr>Adding and Subtracting Time</vt:lpstr>
      <vt:lpstr>Adding and Subtracting Time</vt:lpstr>
      <vt:lpstr> Piloting</vt:lpstr>
      <vt:lpstr>Dead Reckoning (DR)</vt:lpstr>
      <vt:lpstr>Dead Reckoning (DR)</vt:lpstr>
      <vt:lpstr>Piloting</vt:lpstr>
      <vt:lpstr>LOP by Bearing to an object</vt:lpstr>
      <vt:lpstr>LOP by Range</vt:lpstr>
      <vt:lpstr>LOP by Depth Contour</vt:lpstr>
      <vt:lpstr>LOP by Distance Off (Double the Angle)</vt:lpstr>
      <vt:lpstr>LOP by Distance Off (Radar Range)</vt:lpstr>
      <vt:lpstr>Running Fix (advancing a bearing)</vt:lpstr>
      <vt:lpstr>Running Fix (Same Target)</vt:lpstr>
      <vt:lpstr>Running Fix (different target)</vt:lpstr>
      <vt:lpstr>Estimated Position</vt:lpstr>
      <vt:lpstr>Danger bearing</vt:lpstr>
      <vt:lpstr>Effects of Wind, Currents and Tides</vt:lpstr>
      <vt:lpstr>Estimating Leeway</vt:lpstr>
      <vt:lpstr>Finding Set and drift</vt:lpstr>
      <vt:lpstr>Course to steer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Navigation</dc:title>
  <dc:creator>Don Gilzean</dc:creator>
  <cp:lastModifiedBy>Don Gilzean</cp:lastModifiedBy>
  <cp:revision>106</cp:revision>
  <dcterms:created xsi:type="dcterms:W3CDTF">2020-08-14T17:11:43Z</dcterms:created>
  <dcterms:modified xsi:type="dcterms:W3CDTF">2021-08-07T22:56:06Z</dcterms:modified>
</cp:coreProperties>
</file>